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313" r:id="rId3"/>
    <p:sldId id="314" r:id="rId4"/>
    <p:sldId id="366" r:id="rId5"/>
    <p:sldId id="372" r:id="rId6"/>
    <p:sldId id="373" r:id="rId7"/>
    <p:sldId id="374" r:id="rId8"/>
    <p:sldId id="375" r:id="rId9"/>
    <p:sldId id="376" r:id="rId10"/>
    <p:sldId id="377" r:id="rId11"/>
    <p:sldId id="367" r:id="rId12"/>
    <p:sldId id="379" r:id="rId13"/>
    <p:sldId id="380" r:id="rId14"/>
    <p:sldId id="381" r:id="rId15"/>
    <p:sldId id="382" r:id="rId16"/>
    <p:sldId id="383" r:id="rId17"/>
    <p:sldId id="384" r:id="rId18"/>
    <p:sldId id="385" r:id="rId19"/>
    <p:sldId id="386" r:id="rId20"/>
    <p:sldId id="387" r:id="rId21"/>
    <p:sldId id="388" r:id="rId22"/>
    <p:sldId id="389" r:id="rId23"/>
    <p:sldId id="390" r:id="rId24"/>
    <p:sldId id="391" r:id="rId25"/>
    <p:sldId id="392" r:id="rId26"/>
    <p:sldId id="368"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7" r:id="rId51"/>
    <p:sldId id="416" r:id="rId52"/>
    <p:sldId id="418" r:id="rId53"/>
    <p:sldId id="419" r:id="rId54"/>
    <p:sldId id="420" r:id="rId55"/>
    <p:sldId id="371" r:id="rId56"/>
    <p:sldId id="421" r:id="rId57"/>
    <p:sldId id="422" r:id="rId58"/>
    <p:sldId id="423" r:id="rId59"/>
    <p:sldId id="424" r:id="rId60"/>
    <p:sldId id="425" r:id="rId61"/>
    <p:sldId id="426" r:id="rId62"/>
    <p:sldId id="427" r:id="rId63"/>
    <p:sldId id="428" r:id="rId64"/>
    <p:sldId id="369" r:id="rId65"/>
    <p:sldId id="370" r:id="rId66"/>
    <p:sldId id="31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533" autoAdjust="0"/>
  </p:normalViewPr>
  <p:slideViewPr>
    <p:cSldViewPr snapToGrid="0">
      <p:cViewPr varScale="1">
        <p:scale>
          <a:sx n="63" d="100"/>
          <a:sy n="63" d="100"/>
        </p:scale>
        <p:origin x="80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8/17/2024</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8/17/2024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11</a:t>
            </a:fld>
            <a:endParaRPr lang="en-US"/>
          </a:p>
        </p:txBody>
      </p:sp>
    </p:spTree>
    <p:extLst>
      <p:ext uri="{BB962C8B-B14F-4D97-AF65-F5344CB8AC3E}">
        <p14:creationId xmlns:p14="http://schemas.microsoft.com/office/powerpoint/2010/main" val="168865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153D4-6007-4D70-A0D5-F421EBC11E1D}" type="slidenum">
              <a:rPr lang="en-US" smtClean="0"/>
              <a:t>64</a:t>
            </a:fld>
            <a:endParaRPr lang="en-US"/>
          </a:p>
        </p:txBody>
      </p:sp>
    </p:spTree>
    <p:extLst>
      <p:ext uri="{BB962C8B-B14F-4D97-AF65-F5344CB8AC3E}">
        <p14:creationId xmlns:p14="http://schemas.microsoft.com/office/powerpoint/2010/main" val="364070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66</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a:t>Tutorial on deep transformer</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smtClean="0"/>
              <a:t>Professor Dr. </a:t>
            </a:r>
            <a:r>
              <a:rPr lang="en-US" dirty="0"/>
              <a:t>Loc </a:t>
            </a:r>
            <a:r>
              <a:rPr lang="en-US" dirty="0" smtClean="0"/>
              <a:t>Nguyen, PhD</a:t>
            </a:r>
            <a:r>
              <a:rPr lang="en-US" dirty="0"/>
              <a:t>, </a:t>
            </a:r>
            <a:r>
              <a:rPr lang="en-US" dirty="0" smtClean="0"/>
              <a:t>Postdoc</a:t>
            </a:r>
            <a:endParaRPr lang="en-US" dirty="0"/>
          </a:p>
          <a:p>
            <a:r>
              <a:rPr lang="en-US" dirty="0" smtClean="0"/>
              <a:t>Loc Nguyen’s Academic Network, </a:t>
            </a:r>
            <a:r>
              <a:rPr lang="en-US" dirty="0"/>
              <a:t>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300" dirty="0"/>
                  <a:t>After RNN was trained from sample by backpropagation algorithm associated with SGD,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r>
                        <a:rPr lang="en-US" sz="2300" i="1">
                          <a:latin typeface="Cambria Math" panose="02040503050406030204" pitchFamily="18" charset="0"/>
                        </a:rPr>
                        <m:t>,∀</m:t>
                      </m:r>
                      <m:r>
                        <a:rPr lang="en-US" sz="2300" i="1">
                          <a:latin typeface="Cambria Math" panose="02040503050406030204" pitchFamily="18" charset="0"/>
                        </a:rPr>
                        <m:t>𝑡</m:t>
                      </m:r>
                      <m:r>
                        <a:rPr lang="en-US" sz="2300" i="1">
                          <a:latin typeface="Cambria Math" panose="02040503050406030204" pitchFamily="18" charset="0"/>
                        </a:rPr>
                        <m:t>=</m:t>
                      </m:r>
                      <m:acc>
                        <m:accPr>
                          <m:chr m:val="̅"/>
                          <m:ctrlPr>
                            <a:rPr lang="en-US" sz="2300" i="1">
                              <a:latin typeface="Cambria Math" panose="02040503050406030204" pitchFamily="18" charset="0"/>
                            </a:rPr>
                          </m:ctrlPr>
                        </m:accPr>
                        <m:e>
                          <m:r>
                            <a:rPr lang="en-US" sz="2300" i="1">
                              <a:latin typeface="Cambria Math" panose="02040503050406030204" pitchFamily="18" charset="0"/>
                            </a:rPr>
                            <m:t>1,</m:t>
                          </m:r>
                          <m:r>
                            <a:rPr lang="en-US" sz="2300" i="1">
                              <a:latin typeface="Cambria Math" panose="02040503050406030204" pitchFamily="18" charset="0"/>
                            </a:rPr>
                            <m:t>𝑛</m:t>
                          </m:r>
                        </m:e>
                      </m:acc>
                    </m:oMath>
                  </m:oMathPara>
                </a14:m>
                <a:endParaRPr lang="en-US" sz="2300" dirty="0"/>
              </a:p>
              <a:p>
                <a:pPr marL="0" indent="0">
                  <a:buNone/>
                </a:pPr>
                <a:r>
                  <a:rPr lang="en-US" sz="2300" dirty="0"/>
                  <a:t>Such generation process with </a:t>
                </a:r>
                <a:r>
                  <a:rPr lang="en-US" sz="2300" i="1" dirty="0"/>
                  <a:t>n</a:t>
                </a:r>
                <a:r>
                  <a:rPr lang="en-US" sz="2300" dirty="0"/>
                  <a:t>-state RNN is depicted by following figure</a:t>
                </a:r>
                <a:r>
                  <a:rPr lang="en-US" sz="2300" dirty="0" smtClean="0"/>
                  <a:t>:</a:t>
                </a:r>
              </a:p>
              <a:p>
                <a:pPr marL="0" indent="0">
                  <a:buNone/>
                </a:pPr>
                <a:endParaRPr lang="en-US" sz="2300" dirty="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r>
                  <a:rPr lang="en-US" sz="2300" dirty="0"/>
                  <a:t>The next section will focus on sequence generation and attention which is a mechanism that improves generation process.</a:t>
                </a:r>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12" t="-942" r="-661"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25" y="3051507"/>
            <a:ext cx="8059275" cy="2434930"/>
          </a:xfrm>
          <a:prstGeom prst="rect">
            <a:avLst/>
          </a:prstGeom>
        </p:spPr>
      </p:pic>
      <p:sp>
        <p:nvSpPr>
          <p:cNvPr id="8" name="Rectangle 7"/>
          <p:cNvSpPr/>
          <p:nvPr/>
        </p:nvSpPr>
        <p:spPr>
          <a:xfrm>
            <a:off x="91440" y="3868863"/>
            <a:ext cx="2336799" cy="800219"/>
          </a:xfrm>
          <a:prstGeom prst="rect">
            <a:avLst/>
          </a:prstGeom>
        </p:spPr>
        <p:txBody>
          <a:bodyPr wrap="square">
            <a:spAutoFit/>
          </a:bodyPr>
          <a:lstStyle/>
          <a:p>
            <a:r>
              <a:rPr lang="en-US" sz="2300" b="1" dirty="0">
                <a:latin typeface="Times New Roman" panose="02020603050405020304" pitchFamily="18" charset="0"/>
                <a:ea typeface="DengXian"/>
              </a:rPr>
              <a:t>Figure 1.1.</a:t>
            </a:r>
            <a:r>
              <a:rPr lang="en-US" sz="2300" dirty="0">
                <a:latin typeface="Times New Roman" panose="02020603050405020304" pitchFamily="18" charset="0"/>
                <a:ea typeface="DengXian"/>
              </a:rPr>
              <a:t> RNN generation model</a:t>
            </a:r>
            <a:endParaRPr lang="en-US" sz="2300" dirty="0"/>
          </a:p>
        </p:txBody>
      </p:sp>
    </p:spTree>
    <p:extLst>
      <p:ext uri="{BB962C8B-B14F-4D97-AF65-F5344CB8AC3E}">
        <p14:creationId xmlns:p14="http://schemas.microsoft.com/office/powerpoint/2010/main" val="396322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300" dirty="0"/>
                  <a:t>Recall that transformer as well as statistical translation machine (STM) are inspired from sequence generation which, in turn, is related to recurrent neural network (RNN) as well as long short-term memory (LSTM) because sequence generation models are often implemented by RNN or LSTM. Function </a:t>
                </a:r>
                <a:r>
                  <a:rPr lang="en-US" sz="2300" b="1" i="1" dirty="0"/>
                  <a:t>y</a:t>
                </a:r>
                <a:r>
                  <a:rPr lang="en-US" sz="2300" dirty="0"/>
                  <a:t> = </a:t>
                </a:r>
                <a:r>
                  <a:rPr lang="en-US" sz="2300" i="1" dirty="0"/>
                  <a:t>f</a:t>
                </a:r>
                <a:r>
                  <a:rPr lang="en-US" sz="2300" dirty="0"/>
                  <a:t>(</a:t>
                </a:r>
                <a:r>
                  <a:rPr lang="en-US" sz="2300" b="1" i="1" dirty="0"/>
                  <a:t>x</a:t>
                </a:r>
                <a:r>
                  <a:rPr lang="en-US" sz="2300" dirty="0"/>
                  <a:t> | Θ) implemented by DNNs such as RNN and LSTM is also called generator because it is sequence generation model indeed. Because RNN and LSTM have the same methodological ideology, RNN is mentioned rather than LSTM. </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𝒙</m:t>
                            </m:r>
                            <m:r>
                              <a:rPr lang="en-US" sz="2300" i="1">
                                <a:latin typeface="Cambria Math" panose="02040503050406030204" pitchFamily="18" charset="0"/>
                              </a:rPr>
                              <m:t>=</m:t>
                            </m:r>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𝑚</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Note, Θ denotes parameters of ANN which are often weights and biases whereas sequence is denoted as vector notation </a:t>
                </a:r>
                <a:r>
                  <a:rPr lang="en-US" sz="2300" b="1" i="1" dirty="0"/>
                  <a:t>x</a:t>
                </a:r>
                <a:r>
                  <a:rPr lang="en-US" sz="2300" dirty="0"/>
                  <a:t> or matrix notation </a:t>
                </a:r>
                <a:r>
                  <a:rPr lang="en-US" sz="2300" b="1" i="1" dirty="0"/>
                  <a:t>X</a:t>
                </a:r>
                <a:r>
                  <a:rPr lang="en-US" sz="2300" dirty="0"/>
                  <a:t> </a:t>
                </a:r>
                <a:r>
                  <a:rPr lang="en-US" sz="2300" dirty="0" smtClean="0"/>
                  <a:t>belonging </a:t>
                </a:r>
                <a:r>
                  <a:rPr lang="en-US" sz="2300" dirty="0"/>
                  <a:t>to contextual explanations. This section focuses on sequence generation models such as RNN and LSTM before mentioning advanced concepts of transformer because, anyhow, transformer is next evolutional step of sequence generation models, especially in STM and natural language processing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3"/>
                <a:stretch>
                  <a:fillRect l="-764" t="-942" r="-713" b="-4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047971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300" dirty="0"/>
                  <a:t>Given simplest case aforementioned that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m</a:t>
                </a:r>
                <a:r>
                  <a:rPr lang="en-US" sz="2300" dirty="0"/>
                  <a:t>)</a:t>
                </a:r>
                <a:r>
                  <a:rPr lang="en-US" sz="2300" i="1" baseline="30000" dirty="0"/>
                  <a:t>T</a:t>
                </a:r>
                <a:r>
                  <a:rPr lang="en-US" sz="2300" dirty="0"/>
                  <a:t> and target sequence also called generated sequence </a:t>
                </a:r>
                <a:r>
                  <a:rPr lang="en-US" sz="2300" b="1" i="1" dirty="0"/>
                  <a:t>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have the same length </a:t>
                </a:r>
                <a:r>
                  <a:rPr lang="en-US" sz="2300" i="1" dirty="0"/>
                  <a:t>m</a:t>
                </a:r>
                <a:r>
                  <a:rPr lang="en-US" sz="2300" dirty="0"/>
                  <a:t> = </a:t>
                </a:r>
                <a:r>
                  <a:rPr lang="en-US" sz="2300" i="1" dirty="0"/>
                  <a:t>n</a:t>
                </a:r>
                <a:r>
                  <a:rPr lang="en-US" sz="23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Generation model </a:t>
                </a:r>
                <a:r>
                  <a:rPr lang="en-US" sz="2300" i="1" dirty="0"/>
                  <a:t>f</a:t>
                </a:r>
                <a:r>
                  <a:rPr lang="en-US" sz="2300" dirty="0"/>
                  <a:t>(</a:t>
                </a:r>
                <a:r>
                  <a:rPr lang="en-US" sz="2300" b="1" i="1" dirty="0"/>
                  <a:t>X</a:t>
                </a:r>
                <a:r>
                  <a:rPr lang="en-US" sz="2300" dirty="0"/>
                  <a:t> | Θ) is implemented by a RNN of </a:t>
                </a:r>
                <a:r>
                  <a:rPr lang="en-US" sz="2300" i="1" dirty="0"/>
                  <a:t>n</a:t>
                </a:r>
                <a:r>
                  <a:rPr lang="en-US" sz="2300" dirty="0"/>
                  <a:t> states (</a:t>
                </a:r>
                <a:r>
                  <a:rPr lang="en-US" sz="2300" b="1" i="1" dirty="0" err="1"/>
                  <a:t>x</a:t>
                </a:r>
                <a:r>
                  <a:rPr lang="en-US" sz="2300" i="1" baseline="-25000" dirty="0" err="1"/>
                  <a:t>t</a:t>
                </a:r>
                <a:r>
                  <a:rPr lang="en-US" sz="2300" dirty="0"/>
                  <a:t>, </a:t>
                </a:r>
                <a:r>
                  <a:rPr lang="en-US" sz="2300" b="1" i="1" dirty="0" err="1"/>
                  <a:t>h</a:t>
                </a:r>
                <a:r>
                  <a:rPr lang="en-US" sz="2300" i="1" baseline="-25000" dirty="0" err="1"/>
                  <a:t>t</a:t>
                </a:r>
                <a:r>
                  <a:rPr lang="en-US" sz="2300" dirty="0"/>
                  <a:t>, </a:t>
                </a:r>
                <a:r>
                  <a:rPr lang="en-US" sz="2300" b="1" i="1" dirty="0" err="1"/>
                  <a:t>o</a:t>
                </a:r>
                <a:r>
                  <a:rPr lang="en-US" sz="2300" i="1" baseline="-25000" dirty="0" err="1"/>
                  <a:t>t</a:t>
                </a:r>
                <a:r>
                  <a:rPr lang="en-US" sz="2300" dirty="0"/>
                  <a:t>) so that </a:t>
                </a:r>
                <a:r>
                  <a:rPr lang="en-US" sz="2300" b="1" i="1" dirty="0" err="1"/>
                  <a:t>o</a:t>
                </a:r>
                <a:r>
                  <a:rPr lang="en-US" sz="2300" i="1" baseline="-25000" dirty="0" err="1"/>
                  <a:t>t</a:t>
                </a:r>
                <a:r>
                  <a:rPr lang="en-US" sz="2300" dirty="0"/>
                  <a:t> = </a:t>
                </a:r>
                <a:r>
                  <a:rPr lang="en-US" sz="2300" b="1" i="1" dirty="0" err="1"/>
                  <a:t>y</a:t>
                </a:r>
                <a:r>
                  <a:rPr lang="en-US" sz="2300" i="1" baseline="-25000" dirty="0" err="1"/>
                  <a:t>t</a:t>
                </a:r>
                <a:r>
                  <a:rPr lang="en-US" sz="2300" dirty="0"/>
                  <a:t> for all </a:t>
                </a:r>
                <a:r>
                  <a:rPr lang="en-US" sz="2300" i="1" dirty="0"/>
                  <a:t>t</a:t>
                </a:r>
                <a:r>
                  <a:rPr lang="en-US" sz="2300" dirty="0"/>
                  <a:t> from 1 to </a:t>
                </a:r>
                <a:r>
                  <a:rPr lang="en-US" sz="2300" i="1" dirty="0"/>
                  <a:t>n</a:t>
                </a:r>
                <a:r>
                  <a:rPr lang="en-US" sz="2300" dirty="0"/>
                  <a:t>. After RNN was trained from sample by backpropagation algorithm associated with stochastic gradient descent (SGD) algorithm,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oMath>
                  </m:oMathPara>
                </a14:m>
                <a:endParaRPr lang="en-US" sz="2300" dirty="0"/>
              </a:p>
              <a:p>
                <a:pPr marL="0" indent="0">
                  <a:buNone/>
                </a:pPr>
                <a:r>
                  <a:rPr lang="en-US" sz="2300" dirty="0"/>
                  <a:t>The simplest RNN generation needs to be extended if source sequence </a:t>
                </a:r>
                <a:r>
                  <a:rPr lang="en-US" sz="2300" b="1" i="1" dirty="0"/>
                  <a:t>X</a:t>
                </a:r>
                <a:r>
                  <a:rPr lang="en-US" sz="2300" dirty="0"/>
                  <a:t> is incomplete, for example, </a:t>
                </a:r>
                <a:r>
                  <a:rPr lang="en-US" sz="2300" b="1" i="1" dirty="0"/>
                  <a:t>X</a:t>
                </a:r>
                <a:r>
                  <a:rPr lang="en-US" sz="2300" dirty="0"/>
                  <a:t> has </a:t>
                </a:r>
                <a:r>
                  <a:rPr lang="en-US" sz="2300" i="1" dirty="0"/>
                  <a:t>k</a:t>
                </a:r>
                <a:r>
                  <a:rPr lang="en-US" sz="2300" dirty="0"/>
                  <a:t> token vectors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k</a:t>
                </a:r>
                <a:r>
                  <a:rPr lang="en-US" sz="2300" dirty="0"/>
                  <a:t> where </a:t>
                </a:r>
                <a:r>
                  <a:rPr lang="en-US" sz="2300" i="1" dirty="0"/>
                  <a:t>k</a:t>
                </a:r>
                <a:r>
                  <a:rPr lang="en-US" sz="2300" dirty="0"/>
                  <a:t> &lt; </a:t>
                </a:r>
                <a:r>
                  <a:rPr lang="en-US" sz="2300" i="1" dirty="0"/>
                  <a:t>n</a:t>
                </a:r>
                <a:r>
                  <a:rPr lang="en-US" sz="2300" dirty="0"/>
                  <a:t>. When </a:t>
                </a:r>
                <a:r>
                  <a:rPr lang="en-US" sz="2300" b="1" i="1" dirty="0"/>
                  <a:t>X</a:t>
                </a:r>
                <a:r>
                  <a:rPr lang="en-US" sz="2300" dirty="0"/>
                  <a:t> is incomplete, without loss of generality, given current output </a:t>
                </a:r>
                <a:r>
                  <a:rPr lang="en-US" sz="2300" b="1" i="1" dirty="0" err="1"/>
                  <a:t>y</a:t>
                </a:r>
                <a:r>
                  <a:rPr lang="en-US" sz="2300" i="1" baseline="-25000" dirty="0" err="1"/>
                  <a:t>t</a:t>
                </a:r>
                <a:r>
                  <a:rPr lang="en-US" sz="2300" dirty="0"/>
                  <a:t>, it is necessary to predict the next output </a:t>
                </a:r>
                <a:r>
                  <a:rPr lang="en-US" sz="2300" b="1" i="1" dirty="0"/>
                  <a:t>x</a:t>
                </a:r>
                <a:r>
                  <a:rPr lang="en-US" sz="2300" i="1" baseline="-25000" dirty="0"/>
                  <a:t>t</a:t>
                </a:r>
                <a:r>
                  <a:rPr lang="en-US" sz="2300" baseline="-25000" dirty="0"/>
                  <a:t>+1</a:t>
                </a:r>
                <a:r>
                  <a:rPr lang="en-US" sz="2300" dirty="0"/>
                  <a:t> (with suppose </a:t>
                </a:r>
                <a:r>
                  <a:rPr lang="en-US" sz="2300" i="1" dirty="0"/>
                  <a:t>t</a:t>
                </a:r>
                <a:r>
                  <a:rPr lang="en-US" sz="2300" dirty="0"/>
                  <a:t> &gt; </a:t>
                </a:r>
                <a:r>
                  <a:rPr lang="en-US" sz="2300" i="1" dirty="0"/>
                  <a:t>k</a:t>
                </a:r>
                <a:r>
                  <a:rPr lang="en-US" sz="23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709" t="-942" r="-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22362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2200" dirty="0" smtClean="0"/>
                  <a:t>The prediction process, proposed by Graves (Graves, 2014), is based on estimating </a:t>
                </a:r>
                <a:r>
                  <a:rPr lang="en-US" sz="2200" dirty="0"/>
                  <a:t>the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a:t>) which is conditional probability of next input </a:t>
                </a:r>
                <a:r>
                  <a:rPr lang="en-US" sz="2200" b="1" i="1" dirty="0"/>
                  <a:t>x</a:t>
                </a:r>
                <a:r>
                  <a:rPr lang="en-US" sz="2200" i="1" baseline="-25000" dirty="0"/>
                  <a:t>t</a:t>
                </a:r>
                <a:r>
                  <a:rPr lang="en-US" sz="2200" baseline="-25000" dirty="0"/>
                  <a:t>+1</a:t>
                </a:r>
                <a:r>
                  <a:rPr lang="en-US" sz="2200" dirty="0"/>
                  <a:t> given current output </a:t>
                </a:r>
                <a:r>
                  <a:rPr lang="en-US" sz="2200" b="1" i="1" dirty="0" err="1"/>
                  <a:t>y</a:t>
                </a:r>
                <a:r>
                  <a:rPr lang="en-US" sz="2200" i="1" baseline="-25000" dirty="0" err="1"/>
                  <a:t>t</a:t>
                </a:r>
                <a:r>
                  <a:rPr lang="en-US" sz="2200" dirty="0"/>
                  <a:t>. As a result, RNN generation model is extended as follows (Graves, 2014, p. 4):</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𝒉</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𝑼</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𝒉</m:t>
                                    </m:r>
                                  </m:sub>
                                </m:sSub>
                              </m:e>
                            </m:d>
                          </m:e>
                        </m:mr>
                        <m:m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𝒐</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𝒐</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𝒐</m:t>
                                    </m:r>
                                  </m:sub>
                                </m:sSub>
                              </m:e>
                            </m:d>
                          </m:e>
                        </m:mr>
                        <m:m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r>
                                      <a:rPr lang="en-US" sz="2200" i="1">
                                        <a:latin typeface="Cambria Math" panose="02040503050406030204" pitchFamily="18" charset="0"/>
                                      </a:rPr>
                                      <m:t>+1</m:t>
                                    </m:r>
                                  </m:sub>
                                </m:sSub>
                              </m:e>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e>
                        </m:mr>
                      </m:m>
                    </m:oMath>
                  </m:oMathPara>
                </a14:m>
                <a:endParaRPr lang="en-US" sz="2200" dirty="0"/>
              </a:p>
              <a:p>
                <a:pPr marL="0" indent="0">
                  <a:buNone/>
                </a:pPr>
                <a:r>
                  <a:rPr lang="en-US" sz="2200" dirty="0"/>
                  <a:t>Following figure depicts the prediction model proposed by Graves (Graves, 2014, p. 3</a:t>
                </a:r>
                <a:r>
                  <a:rPr lang="en-US" sz="2200" dirty="0" smtClean="0"/>
                  <a:t>):</a:t>
                </a:r>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r>
                  <a:rPr lang="en-US" sz="2200" dirty="0"/>
                  <a:t>The problem here is how to specify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17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792" y="3301269"/>
            <a:ext cx="8842339" cy="2299656"/>
          </a:xfrm>
          <a:prstGeom prst="rect">
            <a:avLst/>
          </a:prstGeom>
        </p:spPr>
      </p:pic>
      <p:sp>
        <p:nvSpPr>
          <p:cNvPr id="8" name="Rectangle 7"/>
          <p:cNvSpPr/>
          <p:nvPr/>
        </p:nvSpPr>
        <p:spPr>
          <a:xfrm>
            <a:off x="91440" y="4127931"/>
            <a:ext cx="2387600" cy="769441"/>
          </a:xfrm>
          <a:prstGeom prst="rect">
            <a:avLst/>
          </a:prstGeom>
        </p:spPr>
        <p:txBody>
          <a:bodyPr wrap="square">
            <a:spAutoFit/>
          </a:bodyPr>
          <a:lstStyle/>
          <a:p>
            <a:r>
              <a:rPr lang="en-US" sz="2200" b="1" dirty="0">
                <a:latin typeface="Times New Roman" panose="02020603050405020304" pitchFamily="18" charset="0"/>
                <a:ea typeface="DengXian"/>
              </a:rPr>
              <a:t>Figure 2.1.</a:t>
            </a:r>
            <a:r>
              <a:rPr lang="en-US" sz="2200" dirty="0">
                <a:latin typeface="Times New Roman" panose="02020603050405020304" pitchFamily="18" charset="0"/>
                <a:ea typeface="DengXian"/>
              </a:rPr>
              <a:t> RNN prediction model</a:t>
            </a:r>
            <a:endParaRPr lang="en-US" sz="2200" dirty="0"/>
          </a:p>
        </p:txBody>
      </p:sp>
    </p:spTree>
    <p:extLst>
      <p:ext uri="{BB962C8B-B14F-4D97-AF65-F5344CB8AC3E}">
        <p14:creationId xmlns:p14="http://schemas.microsoft.com/office/powerpoint/2010/main" val="144535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000" dirty="0" smtClean="0"/>
                  <a:t>In the most general form, suppose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is parameterized by multivariate normal distribution with mean vector </a:t>
                </a:r>
                <a:r>
                  <a:rPr lang="en-US" sz="2000" i="1" dirty="0"/>
                  <a:t>μ</a:t>
                </a:r>
                <a:r>
                  <a:rPr lang="en-US" sz="2000" dirty="0"/>
                  <a:t> and covariance matrix Σ.</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e>
                                <m:r>
                                  <a:rPr lang="en-US" sz="2000" i="1">
                                    <a:latin typeface="Cambria Math" panose="02040503050406030204" pitchFamily="18" charset="0"/>
                                  </a:rPr>
                                  <m:t>𝜇</m:t>
                                </m:r>
                                <m:r>
                                  <a:rPr lang="en-US" sz="2000" i="1">
                                    <a:latin typeface="Cambria Math" panose="02040503050406030204" pitchFamily="18" charset="0"/>
                                  </a:rPr>
                                  <m:t>,</m:t>
                                </m:r>
                                <m:r>
                                  <m:rPr>
                                    <m:sty m:val="p"/>
                                  </m:rPr>
                                  <a:rPr lang="en-US" sz="2000">
                                    <a:latin typeface="Cambria Math" panose="02040503050406030204" pitchFamily="18" charset="0"/>
                                  </a:rPr>
                                  <m:t>Σ</m:t>
                                </m:r>
                              </m:e>
                            </m:d>
                          </m:e>
                        </m:mr>
                        <m:mr>
                          <m:e>
                            <m:r>
                              <a:rPr lang="en-US" sz="2000" i="1">
                                <a:latin typeface="Cambria Math" panose="02040503050406030204" pitchFamily="18" charset="0"/>
                              </a:rPr>
                              <m:t>𝜇</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mr>
                                </m:m>
                              </m:e>
                            </m:d>
                            <m:r>
                              <a:rPr lang="en-US" sz="2000" b="0" i="1" smtClean="0">
                                <a:latin typeface="Cambria Math" panose="02040503050406030204" pitchFamily="18" charset="0"/>
                              </a:rPr>
                              <m:t>,</m:t>
                            </m:r>
                            <m:r>
                              <m:rPr>
                                <m:sty m:val="p"/>
                              </m:rPr>
                              <a:rPr lang="en-US" sz="2000">
                                <a:latin typeface="Cambria Math" panose="02040503050406030204" pitchFamily="18" charset="0"/>
                              </a:rPr>
                              <m:t>Σ</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22</m:t>
                                          </m:r>
                                        </m:sub>
                                      </m:sSub>
                                    </m:e>
                                  </m:mr>
                                </m:m>
                              </m:e>
                            </m:d>
                          </m:e>
                        </m:mr>
                      </m:m>
                    </m:oMath>
                  </m:oMathPara>
                </a14:m>
                <a:endParaRPr lang="en-US" sz="2000" dirty="0"/>
              </a:p>
              <a:p>
                <a:pPr marL="0" indent="0">
                  <a:buNone/>
                </a:pPr>
                <a:r>
                  <a:rPr lang="en-US" sz="2000" dirty="0"/>
                  <a:t>It is easy to estimate </a:t>
                </a:r>
                <a:r>
                  <a:rPr lang="en-US" sz="2000" i="1" dirty="0"/>
                  <a:t>μ</a:t>
                </a:r>
                <a:r>
                  <a:rPr lang="en-US" sz="2000" dirty="0"/>
                  <a:t> and Σ to determine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from sample by maximum likelihood estimation (MLE) method, for instance. Consequently,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is determined based on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as multivariate normal distribution with mean vector </a:t>
                </a:r>
                <a:r>
                  <a:rPr lang="en-US" sz="2000" i="1" dirty="0"/>
                  <a:t>μ</a:t>
                </a:r>
                <a:r>
                  <a:rPr lang="en-US" sz="2000" baseline="-25000" dirty="0"/>
                  <a:t>12</a:t>
                </a:r>
                <a:r>
                  <a:rPr lang="en-US" sz="2000" dirty="0"/>
                  <a:t> and covariance matric Σ</a:t>
                </a:r>
                <a:r>
                  <a:rPr lang="en-US" sz="2000" baseline="-25000" dirty="0"/>
                  <a:t>12</a:t>
                </a:r>
                <a:r>
                  <a:rPr lang="en-US" sz="2000" dirty="0"/>
                  <a:t> specified as follows (</a:t>
                </a:r>
                <a:r>
                  <a:rPr lang="en-US" sz="2000" dirty="0" err="1"/>
                  <a:t>Hardle</a:t>
                </a:r>
                <a:r>
                  <a:rPr lang="en-US" sz="2000" dirty="0"/>
                  <a:t> &amp; </a:t>
                </a:r>
                <a:r>
                  <a:rPr lang="en-US" sz="2000" dirty="0" err="1"/>
                  <a:t>Simar</a:t>
                </a:r>
                <a:r>
                  <a:rPr lang="en-US" sz="2000" dirty="0"/>
                  <a:t>, 2013, p. 157):</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d>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mr>
                      </m:m>
                    </m:oMath>
                  </m:oMathPara>
                </a14:m>
                <a:endParaRPr lang="en-US" sz="2000" dirty="0" smtClean="0"/>
              </a:p>
              <a:p>
                <a:pPr marL="0" indent="0">
                  <a:buNone/>
                </a:pPr>
                <a:r>
                  <a:rPr lang="en-US" sz="2000" dirty="0"/>
                  <a:t>Because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gets highest at the mean </a:t>
                </a:r>
                <a:r>
                  <a:rPr lang="en-US" sz="2000" i="1" dirty="0"/>
                  <a:t>μ</a:t>
                </a:r>
                <a:r>
                  <a:rPr lang="en-US" sz="2000" baseline="-25000" dirty="0"/>
                  <a:t>12</a:t>
                </a:r>
                <a:r>
                  <a:rPr lang="en-US" sz="2000" dirty="0"/>
                  <a:t>, it is possible to estimate </a:t>
                </a:r>
                <a:r>
                  <a:rPr lang="en-US" sz="2000" b="1" i="1" dirty="0"/>
                  <a:t>x</a:t>
                </a:r>
                <a:r>
                  <a:rPr lang="en-US" sz="2000" i="1" baseline="-25000" dirty="0"/>
                  <a:t>t</a:t>
                </a:r>
                <a:r>
                  <a:rPr lang="en-US" sz="2000" baseline="-25000" dirty="0"/>
                  <a:t>+1</a:t>
                </a:r>
                <a:r>
                  <a:rPr lang="en-US" sz="2000" dirty="0"/>
                  <a:t> given </a:t>
                </a:r>
                <a:r>
                  <a:rPr lang="en-US" sz="2000" b="1" i="1" dirty="0" err="1"/>
                  <a:t>y</a:t>
                </a:r>
                <a:r>
                  <a:rPr lang="en-US" sz="2000" i="1" baseline="-25000" dirty="0" err="1"/>
                  <a:t>t</a:t>
                </a:r>
                <a:r>
                  <a:rPr lang="en-US" sz="2000" dirty="0"/>
                  <a:t> by </a:t>
                </a:r>
                <a:r>
                  <a:rPr lang="en-US" sz="2000" i="1" dirty="0"/>
                  <a:t>μ</a:t>
                </a:r>
                <a:r>
                  <a:rPr lang="en-US" sz="2000" baseline="-25000" dirty="0"/>
                  <a:t>12</a:t>
                </a:r>
                <a:r>
                  <a:rPr lang="en-US" sz="20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508" t="-589" r="-5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14</a:t>
            </a:fld>
            <a:endParaRPr lang="en-US"/>
          </a:p>
        </p:txBody>
      </p:sp>
    </p:spTree>
    <p:extLst>
      <p:ext uri="{BB962C8B-B14F-4D97-AF65-F5344CB8AC3E}">
        <p14:creationId xmlns:p14="http://schemas.microsoft.com/office/powerpoint/2010/main" val="388242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400" dirty="0"/>
                  <a:t>The generation model above has only one RNN because source sequence </a:t>
                </a:r>
                <a:r>
                  <a:rPr lang="en-US" sz="2400" b="1" i="1" dirty="0"/>
                  <a:t>X</a:t>
                </a:r>
                <a:r>
                  <a:rPr lang="en-US" sz="2400" dirty="0"/>
                  <a:t> and target sequence </a:t>
                </a:r>
                <a:r>
                  <a:rPr lang="en-US" sz="2400" b="1" i="1" dirty="0"/>
                  <a:t>Y</a:t>
                </a:r>
                <a:r>
                  <a:rPr lang="en-US" sz="2400" dirty="0"/>
                  <a:t> have the same length. Some real applications, especially STM applications, require that lengths of </a:t>
                </a:r>
                <a:r>
                  <a:rPr lang="en-US" sz="2400" b="1" i="1" dirty="0"/>
                  <a:t>X</a:t>
                </a:r>
                <a:r>
                  <a:rPr lang="en-US" sz="2400" dirty="0"/>
                  <a:t> and </a:t>
                </a:r>
                <a:r>
                  <a:rPr lang="en-US" sz="2400" b="1" i="1" dirty="0"/>
                  <a:t>Y</a:t>
                </a:r>
                <a:r>
                  <a:rPr lang="en-US" sz="2400" dirty="0"/>
                  <a:t> are different, </a:t>
                </a:r>
                <a:r>
                  <a:rPr lang="en-US" sz="2400" i="1" dirty="0"/>
                  <a:t>m</a:t>
                </a:r>
                <a:r>
                  <a:rPr lang="en-US" sz="2400" dirty="0"/>
                  <a:t> ≠ </a:t>
                </a:r>
                <a:r>
                  <a:rPr lang="en-US" sz="2400" i="1" dirty="0"/>
                  <a:t>n</a:t>
                </a:r>
                <a:r>
                  <a:rPr lang="en-US" sz="2400" dirty="0"/>
                  <a:t>. This problem is called different-length problem.</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𝑚</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
                    </m:oMath>
                  </m:oMathPara>
                </a14:m>
                <a:endParaRPr lang="en-US" sz="2400" dirty="0"/>
              </a:p>
              <a:p>
                <a:pPr marL="0" indent="0">
                  <a:buNone/>
                </a:pPr>
                <a:r>
                  <a:rPr lang="en-US" sz="2400" dirty="0"/>
                  <a:t>Solution for different-length problem is to specify two RNNs: a RNN called </a:t>
                </a:r>
                <a:r>
                  <a:rPr lang="en-US" sz="2400" i="1" dirty="0"/>
                  <a:t>encoder</a:t>
                </a:r>
                <a:r>
                  <a:rPr lang="en-US" sz="2400" dirty="0"/>
                  <a:t> for </a:t>
                </a:r>
                <a:r>
                  <a:rPr lang="en-US" sz="2400" b="1" i="1" dirty="0"/>
                  <a:t>X</a:t>
                </a:r>
                <a:r>
                  <a:rPr lang="en-US" sz="2400" dirty="0"/>
                  <a:t> generation and the other one called </a:t>
                </a:r>
                <a:r>
                  <a:rPr lang="en-US" sz="2400" i="1" dirty="0"/>
                  <a:t>decoder</a:t>
                </a:r>
                <a:r>
                  <a:rPr lang="en-US" sz="2400" dirty="0"/>
                  <a:t> for </a:t>
                </a:r>
                <a:r>
                  <a:rPr lang="en-US" sz="2400" b="1" i="1" dirty="0"/>
                  <a:t>Y</a:t>
                </a:r>
                <a:r>
                  <a:rPr lang="en-US" sz="2400" dirty="0"/>
                  <a:t> generation. Intermediate vector </a:t>
                </a:r>
                <a:r>
                  <a:rPr lang="en-US" sz="2400" b="1" i="1" dirty="0"/>
                  <a:t>a</a:t>
                </a:r>
                <a:r>
                  <a:rPr lang="en-US" sz="2400" dirty="0"/>
                  <a:t> is proposed to connect encoder and decoder, which is called context vector in literature (Cho, et al., 2014, p. 2). The encoder-decoder mechanism is an important progressive step in STM as well as generative artificial intelligence (</a:t>
                </a:r>
                <a:r>
                  <a:rPr lang="en-US" sz="2400" dirty="0" err="1"/>
                  <a:t>GenAI</a:t>
                </a:r>
                <a:r>
                  <a:rPr lang="en-US" sz="2400" dirty="0"/>
                  <a:t>) because there is no requirement of mapping token-by-token between two sequences </a:t>
                </a:r>
                <a:r>
                  <a:rPr lang="en-US" sz="2400" b="1" i="1" dirty="0"/>
                  <a:t>X</a:t>
                </a:r>
                <a:r>
                  <a:rPr lang="en-US" sz="2400" dirty="0"/>
                  <a:t> and </a:t>
                </a:r>
                <a:r>
                  <a:rPr lang="en-US" sz="2400" b="1" i="1" dirty="0"/>
                  <a:t>Y</a:t>
                </a:r>
                <a:r>
                  <a:rPr lang="en-US" sz="2400" dirty="0"/>
                  <a:t>, which is much more important than solving the different-length problem. On the other hand, sequence generation as well as its advanced development – transformer can also be classified into domain of </a:t>
                </a:r>
                <a:r>
                  <a:rPr lang="en-US" sz="2400" dirty="0" err="1"/>
                  <a:t>GenAI</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762" t="-942" r="-7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369109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000" dirty="0"/>
              <a:t>According to Cho et al. (Cho, et al., 2014), context variable </a:t>
            </a:r>
            <a:r>
              <a:rPr lang="en-US" sz="2000" b="1" i="1" dirty="0"/>
              <a:t>a</a:t>
            </a:r>
            <a:r>
              <a:rPr lang="en-US" sz="2000" dirty="0"/>
              <a:t>, which is last output of encoder, becomes input of decoder</a:t>
            </a:r>
            <a:r>
              <a:rPr lang="en-US" sz="2000" dirty="0" smtClean="0"/>
              <a:t>.</a:t>
            </a:r>
            <a:r>
              <a:rPr lang="en-US" sz="2000" dirty="0"/>
              <a:t> Following figure depicts encoder-decoder model proposed by Cho et al. (Cho, et al., 2014, p. 2) with note that context vector </a:t>
            </a:r>
            <a:r>
              <a:rPr lang="en-US" sz="2000" b="1" i="1" dirty="0"/>
              <a:t>a</a:t>
            </a:r>
            <a:r>
              <a:rPr lang="en-US" sz="2000" dirty="0"/>
              <a:t> has fixed length</a:t>
            </a:r>
            <a:r>
              <a:rPr lang="en-US" sz="2000" dirty="0" smtClean="0"/>
              <a:t>.</a:t>
            </a:r>
          </a:p>
          <a:p>
            <a:pPr marL="0" indent="0">
              <a:buNone/>
            </a:pPr>
            <a:endParaRPr lang="en-US" sz="2000" dirty="0" smtClean="0"/>
          </a:p>
          <a:p>
            <a:pPr marL="0" indent="0">
              <a:buNone/>
            </a:pPr>
            <a:endParaRPr lang="en-US" sz="20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1910611"/>
            <a:ext cx="6179729" cy="3504736"/>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250849" y="2046538"/>
                <a:ext cx="5798911" cy="4156394"/>
              </a:xfrm>
              <a:prstGeom prst="rect">
                <a:avLst/>
              </a:prstGeom>
            </p:spPr>
            <p:txBody>
              <a:bodyPr wrap="square">
                <a:spAutoFit/>
              </a:bodyPr>
              <a:lstStyle/>
              <a:p>
                <a:r>
                  <a:rPr lang="en-US" sz="2000" dirty="0">
                    <a:latin typeface="Times New Roman" panose="02020603050405020304" pitchFamily="18" charset="0"/>
                    <a:ea typeface="DengXian"/>
                    <a:cs typeface="Times New Roman" panose="02020603050405020304" pitchFamily="18" charset="0"/>
                  </a:rPr>
                  <a:t>Note, both context and current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are inputs of next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+1. Moreover, there is an assignment </a:t>
                </a:r>
                <a:r>
                  <a:rPr lang="en-US" sz="2000" b="1" i="1" dirty="0">
                    <a:latin typeface="Times New Roman" panose="02020603050405020304" pitchFamily="18" charset="0"/>
                    <a:ea typeface="DengXian"/>
                    <a:cs typeface="Times New Roman" panose="02020603050405020304" pitchFamily="18" charset="0"/>
                  </a:rPr>
                  <a:t>y</a:t>
                </a:r>
                <a:r>
                  <a:rPr lang="en-US" sz="2000" i="1" baseline="-25000" dirty="0">
                    <a:latin typeface="Times New Roman" panose="02020603050405020304" pitchFamily="18" charset="0"/>
                    <a:ea typeface="DengXian"/>
                    <a:cs typeface="Times New Roman" panose="02020603050405020304" pitchFamily="18" charset="0"/>
                  </a:rPr>
                  <a:t>t</a:t>
                </a:r>
                <a:r>
                  <a:rPr lang="en-US" sz="2000" baseline="-25000" dirty="0">
                    <a:latin typeface="Times New Roman" panose="02020603050405020304" pitchFamily="18" charset="0"/>
                    <a:ea typeface="DengXian"/>
                    <a:cs typeface="Times New Roman" panose="02020603050405020304" pitchFamily="18" charset="0"/>
                  </a:rPr>
                  <a:t>+1</a:t>
                </a:r>
                <a:r>
                  <a:rPr lang="en-US" sz="2000" dirty="0">
                    <a:latin typeface="Times New Roman" panose="02020603050405020304" pitchFamily="18" charset="0"/>
                    <a:ea typeface="DengXian"/>
                    <a:cs typeface="Times New Roman" panose="02020603050405020304" pitchFamily="18" charset="0"/>
                  </a:rPr>
                  <a:t> = </a:t>
                </a:r>
                <a:r>
                  <a:rPr lang="en-US" sz="2000" b="1" i="1" dirty="0" err="1">
                    <a:latin typeface="Times New Roman" panose="02020603050405020304" pitchFamily="18" charset="0"/>
                    <a:ea typeface="DengXian"/>
                    <a:cs typeface="Times New Roman" panose="02020603050405020304" pitchFamily="18" charset="0"/>
                  </a:rPr>
                  <a:t>o</a:t>
                </a:r>
                <a:r>
                  <a:rPr lang="en-US" sz="2000" i="1" baseline="-25000" dirty="0" err="1">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Therefore, each </a:t>
                </a:r>
                <a:r>
                  <a:rPr lang="en-US" sz="2000" i="1" dirty="0" err="1">
                    <a:latin typeface="Times New Roman" panose="02020603050405020304" pitchFamily="18" charset="0"/>
                    <a:ea typeface="DengXian"/>
                    <a:cs typeface="Times New Roman" panose="02020603050405020304" pitchFamily="18" charset="0"/>
                  </a:rPr>
                  <a:t>t</a:t>
                </a:r>
                <a:r>
                  <a:rPr lang="en-US" sz="2000" baseline="30000" dirty="0" err="1">
                    <a:latin typeface="Times New Roman" panose="02020603050405020304" pitchFamily="18" charset="0"/>
                    <a:ea typeface="DengXian"/>
                    <a:cs typeface="Times New Roman" panose="02020603050405020304" pitchFamily="18" charset="0"/>
                  </a:rPr>
                  <a:t>th</a:t>
                </a:r>
                <a:r>
                  <a:rPr lang="en-US" sz="2000" dirty="0">
                    <a:latin typeface="Times New Roman" panose="02020603050405020304" pitchFamily="18" charset="0"/>
                    <a:ea typeface="DengXian"/>
                    <a:cs typeface="Times New Roman" panose="02020603050405020304" pitchFamily="18" charset="0"/>
                  </a:rPr>
                  <a:t> state of decoder is modified as follows</a:t>
                </a:r>
                <a:r>
                  <a:rPr lang="en-US" sz="2000" dirty="0" smtClean="0">
                    <a:latin typeface="Times New Roman" panose="02020603050405020304" pitchFamily="18" charset="0"/>
                    <a:ea typeface="DengXian"/>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b="1" i="1">
                                        <a:latin typeface="Cambria Math" panose="02040503050406030204" pitchFamily="18" charset="0"/>
                                      </a:rPr>
                                      <m:t>𝒉</m:t>
                                    </m:r>
                                  </m:sub>
                                </m:sSub>
                                <m:r>
                                  <a:rPr lang="en-US" sz="2000" b="1" i="1">
                                    <a:latin typeface="Cambria Math" panose="02040503050406030204" pitchFamily="18" charset="0"/>
                                  </a:rPr>
                                  <m:t>𝒂</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panose="02040503050406030204" pitchFamily="18" charset="0"/>
                                      </a:rPr>
                                      <m:t>𝒚</m:t>
                                    </m:r>
                                  </m:e>
                                </m:acc>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𝒐</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
                    </m:oMath>
                  </m:oMathPara>
                </a14:m>
                <a:endParaRPr lang="en-US" sz="2000" dirty="0" smtClean="0">
                  <a:latin typeface="Times New Roman" panose="02020603050405020304" pitchFamily="18" charset="0"/>
                  <a:ea typeface="DengXian"/>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Where </a:t>
                </a:r>
                <a:r>
                  <a:rPr lang="en-US" sz="2000" b="1" i="1" dirty="0" err="1">
                    <a:latin typeface="Times New Roman" panose="02020603050405020304" pitchFamily="18" charset="0"/>
                    <a:cs typeface="Times New Roman" panose="02020603050405020304" pitchFamily="18" charset="0"/>
                  </a:rPr>
                  <a:t>V</a:t>
                </a:r>
                <a:r>
                  <a:rPr lang="en-US" sz="2000" b="1" i="1" baseline="-25000" dirty="0" err="1">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is weight matrix for context variable </a:t>
                </a:r>
                <a:r>
                  <a:rPr lang="en-US" sz="2000" b="1"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Moreover, it may be not required to calculate output for each </a:t>
                </a:r>
                <a:r>
                  <a:rPr lang="en-US" sz="2000" i="1" dirty="0" err="1">
                    <a:latin typeface="Times New Roman" panose="02020603050405020304" pitchFamily="18" charset="0"/>
                    <a:cs typeface="Times New Roman" panose="02020603050405020304" pitchFamily="18" charset="0"/>
                  </a:rPr>
                  <a:t>t</a:t>
                </a:r>
                <a:r>
                  <a:rPr lang="en-US" sz="2000" baseline="30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state of encoder. It may be only necessary to calculate hidden value of encoder.</a:t>
                </a:r>
              </a:p>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b="1" i="1">
                                  <a:latin typeface="Cambria Math" panose="02040503050406030204" pitchFamily="18" charset="0"/>
                                </a:rPr>
                                <m:t>𝑾</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𝑼</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𝒃</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e>
                      </m:d>
                    </m:oMath>
                  </m:oMathPara>
                </a14:m>
                <a:endParaRPr lang="en-US" sz="2000" dirty="0" smtClean="0">
                  <a:latin typeface="Times New Roman" panose="02020603050405020304" pitchFamily="18" charset="0"/>
                  <a:ea typeface="DengXian"/>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250849" y="2046538"/>
                <a:ext cx="5798911" cy="4156394"/>
              </a:xfrm>
              <a:prstGeom prst="rect">
                <a:avLst/>
              </a:prstGeom>
              <a:blipFill>
                <a:blip r:embed="rId3"/>
                <a:stretch>
                  <a:fillRect l="-1050" t="-880" r="-1261"/>
                </a:stretch>
              </a:blipFill>
            </p:spPr>
            <p:txBody>
              <a:bodyPr/>
              <a:lstStyle/>
              <a:p>
                <a:r>
                  <a:rPr lang="en-US">
                    <a:noFill/>
                  </a:rPr>
                  <a:t> </a:t>
                </a:r>
              </a:p>
            </p:txBody>
          </p:sp>
        </mc:Fallback>
      </mc:AlternateContent>
      <p:sp>
        <p:nvSpPr>
          <p:cNvPr id="9" name="Rectangle 8"/>
          <p:cNvSpPr/>
          <p:nvPr/>
        </p:nvSpPr>
        <p:spPr>
          <a:xfrm>
            <a:off x="48189" y="5488871"/>
            <a:ext cx="6202660" cy="384721"/>
          </a:xfrm>
          <a:prstGeom prst="rect">
            <a:avLst/>
          </a:prstGeom>
        </p:spPr>
        <p:txBody>
          <a:bodyPr wrap="none">
            <a:spAutoFit/>
          </a:bodyPr>
          <a:lstStyle/>
          <a:p>
            <a:pPr algn="ctr"/>
            <a:r>
              <a:rPr lang="en-US" sz="1900" b="1" dirty="0">
                <a:latin typeface="Times New Roman" panose="02020603050405020304" pitchFamily="18" charset="0"/>
                <a:ea typeface="DengXian"/>
                <a:cs typeface="Times New Roman" panose="02020603050405020304" pitchFamily="18" charset="0"/>
              </a:rPr>
              <a:t>Figure 2.2.</a:t>
            </a:r>
            <a:r>
              <a:rPr lang="en-US" sz="1900" dirty="0">
                <a:latin typeface="Times New Roman" panose="02020603050405020304" pitchFamily="18" charset="0"/>
                <a:ea typeface="DengXian"/>
                <a:cs typeface="Times New Roman" panose="02020603050405020304" pitchFamily="18" charset="0"/>
              </a:rPr>
              <a:t> Encoder-decoder model with fixed-length context</a:t>
            </a:r>
          </a:p>
        </p:txBody>
      </p:sp>
    </p:spTree>
    <p:extLst>
      <p:ext uri="{BB962C8B-B14F-4D97-AF65-F5344CB8AC3E}">
        <p14:creationId xmlns:p14="http://schemas.microsoft.com/office/powerpoint/2010/main" val="390336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800" dirty="0"/>
                  <a:t>In STM, given source sequence </a:t>
                </a:r>
                <a:r>
                  <a:rPr lang="en-US" sz="1800" b="1" i="1" dirty="0"/>
                  <a:t>X</a:t>
                </a:r>
                <a:r>
                  <a:rPr lang="en-US" sz="1800" dirty="0"/>
                  <a:t> and </a:t>
                </a:r>
                <a:r>
                  <a:rPr lang="en-US" sz="1800" i="1" dirty="0"/>
                  <a:t>t</a:t>
                </a:r>
                <a:r>
                  <a:rPr lang="en-US" sz="1800" dirty="0"/>
                  <a:t> target tokens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it is necessary to predict the next target token </a:t>
                </a:r>
                <a:r>
                  <a:rPr lang="en-US" sz="1800" b="1" i="1" dirty="0"/>
                  <a:t>y</a:t>
                </a:r>
                <a:r>
                  <a:rPr lang="en-US" sz="1800" i="1" baseline="-25000" dirty="0"/>
                  <a:t>t</a:t>
                </a:r>
                <a:r>
                  <a:rPr lang="en-US" sz="1800" baseline="-25000" dirty="0"/>
                  <a:t>+1</a:t>
                </a:r>
                <a:r>
                  <a:rPr lang="en-US" sz="1800" dirty="0"/>
                  <a:t>. In other words,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needs to be maximized so as to obtain </a:t>
                </a:r>
                <a:r>
                  <a:rPr lang="en-US" sz="1800" b="1" i="1" dirty="0"/>
                  <a:t>y</a:t>
                </a:r>
                <a:r>
                  <a:rPr lang="en-US" sz="1800" i="1" baseline="-25000" dirty="0"/>
                  <a:t>t</a:t>
                </a:r>
                <a:r>
                  <a:rPr lang="en-US" sz="1800" baseline="-25000" dirty="0"/>
                  <a:t>+1</a:t>
                </a:r>
                <a:r>
                  <a:rPr lang="en-US" sz="1800" dirty="0"/>
                  <a:t>.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is called </a:t>
                </a:r>
                <a:r>
                  <a:rPr lang="en-US" sz="1800" i="1" dirty="0"/>
                  <a:t>likelihood</a:t>
                </a:r>
                <a:r>
                  <a:rPr lang="en-US" sz="1800" dirty="0"/>
                  <a:t> at the </a:t>
                </a:r>
                <a:r>
                  <a:rPr lang="en-US" sz="1800" i="1" dirty="0" err="1"/>
                  <a:t>t</a:t>
                </a:r>
                <a:r>
                  <a:rPr lang="en-US" sz="1800" baseline="30000" dirty="0" err="1"/>
                  <a:t>th</a:t>
                </a:r>
                <a:r>
                  <a:rPr lang="en-US" sz="1800" dirty="0"/>
                  <a:t> state of decoder. Consequently, parameter Θ of encoder-decoder model is maximizer of such likelihood.</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func>
                    </m:oMath>
                  </m:oMathPara>
                </a14:m>
                <a:endParaRPr lang="en-US" sz="1800" dirty="0"/>
              </a:p>
              <a:p>
                <a:pPr marL="0" indent="0">
                  <a:buNone/>
                </a:pPr>
                <a:r>
                  <a:rPr lang="en-US" sz="1800" dirty="0"/>
                  <a:t>Note, parameter Θ represents weight matrices and biases of RNN. By support of RNN and context vector </a:t>
                </a:r>
                <a:r>
                  <a:rPr lang="en-US" sz="1800" b="1" i="1" dirty="0"/>
                  <a:t>a</a:t>
                </a:r>
                <a:r>
                  <a:rPr lang="en-US" sz="1800" dirty="0"/>
                  <a:t> with implication of Markov property, 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can become simpler:</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m:t>
                              </m:r>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oMath>
                  </m:oMathPara>
                </a14:m>
                <a:endParaRPr lang="en-US" sz="1800" dirty="0"/>
              </a:p>
              <a:p>
                <a:pPr marL="0" indent="0">
                  <a:buNone/>
                </a:pPr>
                <a:r>
                  <a:rPr lang="en-US" sz="1800" dirty="0"/>
                  <a:t>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which represents statistical language model, is object of maximum likelihood estimation (MLE) method for training encoder-decoder model (Cho, et al., 2014, p. 2). For example, the likelihood can be approximated by standard normal distribution, which is equivalent to square error function,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r>
                                <a:rPr lang="en-US" sz="1800" i="1">
                                  <a:latin typeface="Cambria Math" panose="02040503050406030204" pitchFamily="18" charset="0"/>
                                </a:rPr>
                                <m:t>𝜋</m:t>
                              </m:r>
                            </m:e>
                          </m:rad>
                        </m:den>
                      </m:f>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num>
                            <m:den>
                              <m:r>
                                <a:rPr lang="en-US" sz="1800" i="1">
                                  <a:latin typeface="Cambria Math" panose="02040503050406030204" pitchFamily="18" charset="0"/>
                                </a:rPr>
                                <m:t>2</m:t>
                              </m:r>
                            </m:den>
                          </m:f>
                        </m:e>
                      </m:d>
                    </m:oMath>
                  </m:oMathPara>
                </a14:m>
                <a:endParaRPr lang="en-US" sz="1800" dirty="0"/>
              </a:p>
              <a:p>
                <a:pPr marL="0" indent="0">
                  <a:buNone/>
                </a:pPr>
                <a:r>
                  <a:rPr lang="en-US" sz="1800" dirty="0"/>
                  <a:t>Where </a:t>
                </a:r>
                <a:r>
                  <a:rPr lang="en-US" sz="1800" i="1" dirty="0"/>
                  <a:t>f</a:t>
                </a:r>
                <a:r>
                  <a:rPr lang="en-US" sz="1800" dirty="0"/>
                  <a:t>(</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 Θ) denotes encoder-decoder chain.</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𝒚</m:t>
                              </m:r>
                            </m:e>
                          </m:acc>
                        </m:e>
                        <m:sub>
                          <m:r>
                            <a:rPr lang="en-US" sz="1800" i="1">
                              <a:latin typeface="Cambria Math" panose="02040503050406030204" pitchFamily="18" charset="0"/>
                            </a:rPr>
                            <m:t>𝑡</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b="1" i="1">
                              <a:latin typeface="Cambria Math" panose="02040503050406030204" pitchFamily="18" charset="0"/>
                            </a:rPr>
                            <m:t>𝒐</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b="1" i="1">
                                  <a:latin typeface="Cambria Math" panose="02040503050406030204" pitchFamily="18" charset="0"/>
                                </a:rPr>
                                <m:t>𝒐</m:t>
                              </m:r>
                            </m:sub>
                          </m:sSub>
                          <m:sSub>
                            <m:sSubPr>
                              <m:ctrlPr>
                                <a:rPr lang="en-US" sz="1800" i="1">
                                  <a:latin typeface="Cambria Math" panose="02040503050406030204" pitchFamily="18" charset="0"/>
                                </a:rPr>
                              </m:ctrlPr>
                            </m:sSubPr>
                            <m:e>
                              <m:r>
                                <a:rPr lang="en-US" sz="1800" b="1" i="1">
                                  <a:latin typeface="Cambria Math" panose="02040503050406030204" pitchFamily="18" charset="0"/>
                                </a:rPr>
                                <m:t>𝒉</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𝒃</m:t>
                              </m:r>
                            </m:e>
                            <m:sub>
                              <m:r>
                                <a:rPr lang="en-US" sz="1800" b="1" i="1">
                                  <a:latin typeface="Cambria Math" panose="02040503050406030204" pitchFamily="18" charset="0"/>
                                </a:rPr>
                                <m:t>𝒐</m:t>
                              </m:r>
                            </m:sub>
                          </m:sSub>
                        </m:e>
                      </m:d>
                    </m:oMath>
                  </m:oMathPara>
                </a14:m>
                <a:endParaRPr lang="en-US" sz="1800" dirty="0"/>
              </a:p>
              <a:p>
                <a:pPr marL="0" indent="0">
                  <a:buNone/>
                </a:pPr>
                <a:r>
                  <a:rPr lang="en-US" sz="1800" dirty="0"/>
                  <a:t>Therefore, training encoder-decoder model begins with MLE associated with backpropagation algorithm and SGD from decoder back to encoder.</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m:rPr>
                              <m:sty m:val="p"/>
                            </m:rPr>
                            <a:rPr lang="en-US" sz="1800">
                              <a:latin typeface="Cambria Math" panose="02040503050406030204" pitchFamily="18" charset="0"/>
                            </a:rPr>
                            <m:t>log</m:t>
                          </m:r>
                          <m:d>
                            <m:dPr>
                              <m:ctrlPr>
                                <a:rPr lang="en-US" sz="1800" i="1">
                                  <a:latin typeface="Cambria Math" panose="02040503050406030204" pitchFamily="18" charset="0"/>
                                </a:rPr>
                              </m:ctrlPr>
                            </m:dPr>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d>
                        </m:e>
                      </m:fun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argmin</m:t>
                              </m:r>
                            </m:e>
                            <m:lim>
                              <m:r>
                                <m:rPr>
                                  <m:sty m:val="p"/>
                                </m:rPr>
                                <a:rPr lang="en-US" sz="1800">
                                  <a:latin typeface="Cambria Math" panose="02040503050406030204" pitchFamily="18" charset="0"/>
                                </a:rPr>
                                <m:t>Θ</m:t>
                              </m:r>
                            </m:lim>
                          </m:limLow>
                        </m:fName>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e>
                      </m:func>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456" t="-589" r="-405"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3195959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250" dirty="0"/>
                  <a:t>Alternately, in STM with predefined word vocabulary, a simple but effective way to train encoder-decoder model is to replace likelihood </a:t>
                </a:r>
                <a:r>
                  <a:rPr lang="en-US" sz="2250" i="1" dirty="0"/>
                  <a:t>P</a:t>
                </a:r>
                <a:r>
                  <a:rPr lang="en-US" sz="2250" dirty="0"/>
                  <a:t>(</a:t>
                </a:r>
                <a:r>
                  <a:rPr lang="en-US" sz="2250" b="1" i="1" dirty="0"/>
                  <a:t>y</a:t>
                </a:r>
                <a:r>
                  <a:rPr lang="en-US" sz="2250" i="1" baseline="-25000" dirty="0"/>
                  <a:t>t</a:t>
                </a:r>
                <a:r>
                  <a:rPr lang="en-US" sz="2250" baseline="-25000" dirty="0"/>
                  <a:t>+1</a:t>
                </a:r>
                <a:r>
                  <a:rPr lang="en-US" sz="2250" dirty="0"/>
                  <a:t> | Θ, </a:t>
                </a:r>
                <a:r>
                  <a:rPr lang="en-US" sz="2250" b="1" i="1" dirty="0"/>
                  <a:t>X</a:t>
                </a:r>
                <a:r>
                  <a:rPr lang="en-US" sz="2250" dirty="0"/>
                  <a:t>,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t</a:t>
                </a:r>
                <a:r>
                  <a:rPr lang="en-US" sz="2250" dirty="0"/>
                  <a:t>) by a so-called linear component which is a feedforward network (FFN). Exactly, FNN maps the (</a:t>
                </a:r>
                <a:r>
                  <a:rPr lang="en-US" sz="2250" i="1" dirty="0"/>
                  <a:t>t</a:t>
                </a:r>
                <a:r>
                  <a:rPr lang="en-US" sz="2250" dirty="0"/>
                  <a:t>+1)</a:t>
                </a:r>
                <a:r>
                  <a:rPr lang="en-US" sz="2250" baseline="30000" dirty="0" err="1"/>
                  <a:t>th</a:t>
                </a:r>
                <a:r>
                  <a:rPr lang="en-US" sz="2250" dirty="0"/>
                  <a:t> target token specified by token vector </a:t>
                </a:r>
                <a:r>
                  <a:rPr lang="en-US" sz="2250" b="1" i="1" dirty="0"/>
                  <a:t>y</a:t>
                </a:r>
                <a:r>
                  <a:rPr lang="en-US" sz="2250" i="1" baseline="-25000" dirty="0"/>
                  <a:t>t</a:t>
                </a:r>
                <a:r>
                  <a:rPr lang="en-US" sz="2250" baseline="-25000" dirty="0"/>
                  <a:t>+1</a:t>
                </a:r>
                <a:r>
                  <a:rPr lang="en-US" sz="2250" dirty="0"/>
                  <a:t> to a weight vector </a:t>
                </a:r>
                <a:r>
                  <a:rPr lang="en-US" sz="2250" b="1" i="1" dirty="0"/>
                  <a:t>w</a:t>
                </a:r>
                <a:r>
                  <a:rPr lang="en-US" sz="2250" dirty="0"/>
                  <a:t> whose each element </a:t>
                </a:r>
                <a:r>
                  <a:rPr lang="en-US" sz="2250" i="1" dirty="0" err="1"/>
                  <a:t>w</a:t>
                </a:r>
                <a:r>
                  <a:rPr lang="en-US" sz="2250" i="1" baseline="-25000" dirty="0" err="1"/>
                  <a:t>i</a:t>
                </a:r>
                <a:r>
                  <a:rPr lang="en-US" sz="2250" dirty="0"/>
                  <a:t> (0 ≤ </a:t>
                </a:r>
                <a:r>
                  <a:rPr lang="en-US" sz="2250" i="1" dirty="0" err="1"/>
                  <a:t>w</a:t>
                </a:r>
                <a:r>
                  <a:rPr lang="en-US" sz="2250" i="1" baseline="-25000" dirty="0" err="1"/>
                  <a:t>i</a:t>
                </a:r>
                <a:r>
                  <a:rPr lang="en-US" sz="2250" dirty="0"/>
                  <a:t> ≤ 1) is weight of </a:t>
                </a:r>
                <a:r>
                  <a:rPr lang="en-US" sz="2250" i="1" dirty="0" err="1"/>
                  <a:t>i</a:t>
                </a:r>
                <a:r>
                  <a:rPr lang="en-US" sz="2250" baseline="30000" dirty="0" err="1"/>
                  <a:t>th</a:t>
                </a:r>
                <a:r>
                  <a:rPr lang="en-US" sz="2250" dirty="0"/>
                  <a: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rPr>
                        <m:t>𝒘</m:t>
                      </m:r>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r>
                        <a:rPr lang="en-US" sz="2250" i="1">
                          <a:latin typeface="Cambria Math" panose="02040503050406030204" pitchFamily="18" charset="0"/>
                        </a:rPr>
                        <m:t>=</m:t>
                      </m:r>
                      <m:r>
                        <m:rPr>
                          <m:sty m:val="p"/>
                        </m:rPr>
                        <a:rPr lang="en-US" sz="2250">
                          <a:latin typeface="Cambria Math" panose="02040503050406030204" pitchFamily="18" charset="0"/>
                        </a:rPr>
                        <m:t>linear</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e>
                      </m:d>
                    </m:oMath>
                  </m:oMathPara>
                </a14:m>
                <a:endParaRPr lang="en-US" sz="2250" dirty="0"/>
              </a:p>
              <a:p>
                <a:pPr marL="0" indent="0">
                  <a:buNone/>
                </a:pPr>
                <a:r>
                  <a:rPr lang="en-US" sz="2250" dirty="0"/>
                  <a:t>Length of weight vector </a:t>
                </a:r>
                <a:r>
                  <a:rPr lang="en-US" sz="2250" b="1" i="1" dirty="0"/>
                  <a:t>w</a:t>
                </a:r>
                <a:r>
                  <a:rPr lang="en-US" sz="2250" dirty="0"/>
                  <a:t> is the cardinality |Ω| where Ω is the vocabulary containing all tokens. After token weight vector </a:t>
                </a:r>
                <a:r>
                  <a:rPr lang="en-US" sz="2250" b="1" i="1" dirty="0"/>
                  <a:t>w</a:t>
                </a:r>
                <a:r>
                  <a:rPr lang="en-US" sz="2250" dirty="0"/>
                  <a:t> is determined, it is easily converted into output probability vector </a:t>
                </a:r>
                <a:r>
                  <a:rPr lang="en-US" sz="2250" b="1" i="1" dirty="0"/>
                  <a:t>p</a:t>
                </a:r>
                <a:r>
                  <a:rPr lang="en-US" sz="2250" dirty="0"/>
                  <a:t> = (</a:t>
                </a:r>
                <a:r>
                  <a:rPr lang="en-US" sz="2250" i="1" dirty="0"/>
                  <a:t>p</a:t>
                </a:r>
                <a:r>
                  <a:rPr lang="en-US" sz="2250" baseline="-25000" dirty="0"/>
                  <a:t>1</a:t>
                </a:r>
                <a:r>
                  <a:rPr lang="en-US" sz="2250" dirty="0"/>
                  <a:t>, </a:t>
                </a:r>
                <a:r>
                  <a:rPr lang="en-US" sz="2250" i="1" dirty="0"/>
                  <a:t>p</a:t>
                </a:r>
                <a:r>
                  <a:rPr lang="en-US" sz="2250" baseline="-25000" dirty="0"/>
                  <a:t>2</a:t>
                </a:r>
                <a:r>
                  <a:rPr lang="en-US" sz="2250" dirty="0"/>
                  <a:t>,…, </a:t>
                </a:r>
                <a:r>
                  <a:rPr lang="en-US" sz="2250" i="1" dirty="0" err="1"/>
                  <a:t>p</a:t>
                </a:r>
                <a:r>
                  <a:rPr lang="en-US" sz="2250" baseline="-25000" dirty="0" err="1"/>
                  <a:t>|Ω</a:t>
                </a:r>
                <a:r>
                  <a:rPr lang="en-US" sz="2250" baseline="-25000" dirty="0"/>
                  <a:t>|</a:t>
                </a:r>
                <a:r>
                  <a:rPr lang="en-US" sz="2250" dirty="0"/>
                  <a:t>)</a:t>
                </a:r>
                <a:r>
                  <a:rPr lang="en-US" sz="2250" i="1" baseline="30000" dirty="0"/>
                  <a:t>T</a:t>
                </a:r>
                <a:r>
                  <a:rPr lang="en-US" sz="2250" dirty="0"/>
                  <a:t> where each element </a:t>
                </a:r>
                <a:r>
                  <a:rPr lang="en-US" sz="2250" i="1" dirty="0"/>
                  <a:t>p</a:t>
                </a:r>
                <a:r>
                  <a:rPr lang="en-US" sz="2250" i="1" baseline="-25000" dirty="0"/>
                  <a:t>i</a:t>
                </a:r>
                <a:r>
                  <a:rPr lang="en-US" sz="2250" dirty="0"/>
                  <a:t> is probability of the </a:t>
                </a:r>
                <a:r>
                  <a:rPr lang="en-US" sz="2250" i="1" dirty="0" err="1"/>
                  <a:t>i</a:t>
                </a:r>
                <a:r>
                  <a:rPr lang="en-US" sz="2250" baseline="30000" dirty="0" err="1"/>
                  <a:t>th</a:t>
                </a:r>
                <a:r>
                  <a:rPr lang="en-US" sz="2250" dirty="0"/>
                  <a:t> token in vocabulary given the (</a:t>
                </a:r>
                <a:r>
                  <a:rPr lang="en-US" sz="2250" i="1" dirty="0"/>
                  <a:t>t</a:t>
                </a:r>
                <a:r>
                  <a:rPr lang="en-US" sz="2250" dirty="0"/>
                  <a:t>+1)</a:t>
                </a:r>
                <a:r>
                  <a:rPr lang="en-US" sz="2250" baseline="30000" dirty="0" err="1"/>
                  <a:t>th</a:t>
                </a:r>
                <a:r>
                  <a:rPr lang="en-US" sz="2250" dirty="0"/>
                  <a:t> target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b="1" i="1">
                              <a:latin typeface="Cambria Math" panose="02040503050406030204" pitchFamily="18" charset="0"/>
                            </a:rPr>
                          </m:ctrlPr>
                        </m:mPr>
                        <m:mr>
                          <m:e>
                            <m:r>
                              <a:rPr lang="en-US" sz="2250" b="1" i="1">
                                <a:latin typeface="Cambria Math" panose="02040503050406030204" pitchFamily="18" charset="0"/>
                              </a:rPr>
                              <m:t>𝒑</m:t>
                            </m:r>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r>
                                  <a:rPr lang="en-US" sz="2250" b="1" i="1">
                                    <a:latin typeface="Cambria Math" panose="02040503050406030204" pitchFamily="18" charset="0"/>
                                  </a:rPr>
                                  <m:t>𝒘</m:t>
                                </m:r>
                              </m:e>
                            </m:d>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e>
                        </m:mr>
                        <m:m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𝑖</m:t>
                                </m:r>
                              </m:sub>
                            </m:sSub>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𝑖</m:t>
                                        </m:r>
                                      </m:sub>
                                    </m:sSub>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𝑙</m:t>
                                    </m:r>
                                    <m:r>
                                      <a:rPr lang="en-US" sz="2250" i="1">
                                        <a:latin typeface="Cambria Math" panose="02040503050406030204" pitchFamily="18" charset="0"/>
                                      </a:rPr>
                                      <m:t>=1</m:t>
                                    </m:r>
                                  </m:sub>
                                  <m:sup>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𝑙</m:t>
                                            </m:r>
                                          </m:sub>
                                        </m:sSub>
                                      </m:e>
                                    </m:d>
                                  </m:e>
                                </m:nary>
                              </m:den>
                            </m:f>
                          </m:e>
                        </m:mr>
                      </m:m>
                    </m:oMath>
                  </m:oMathPara>
                </a14:m>
                <a:endParaRPr lang="en-US" sz="2250" dirty="0" smtClean="0"/>
              </a:p>
              <a:p>
                <a:pPr marL="0" indent="0">
                  <a:buNone/>
                </a:pPr>
                <a:r>
                  <a:rPr lang="en-US" sz="2250" dirty="0" smtClean="0"/>
                  <a:t>The </a:t>
                </a:r>
                <a:r>
                  <a:rPr lang="en-US" sz="2250" dirty="0"/>
                  <a:t>figure </a:t>
                </a:r>
                <a:r>
                  <a:rPr lang="en-US" sz="2250" dirty="0" smtClean="0"/>
                  <a:t>shown in the next slide depicts </a:t>
                </a:r>
                <a:r>
                  <a:rPr lang="en-US" sz="2250" dirty="0"/>
                  <a:t>linear component.</a:t>
                </a:r>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59" t="-824" r="-6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18</a:t>
            </a:fld>
            <a:endParaRPr lang="en-US"/>
          </a:p>
        </p:txBody>
      </p:sp>
    </p:spTree>
    <p:extLst>
      <p:ext uri="{BB962C8B-B14F-4D97-AF65-F5344CB8AC3E}">
        <p14:creationId xmlns:p14="http://schemas.microsoft.com/office/powerpoint/2010/main" val="4054243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5974080" cy="5176066"/>
              </a:xfrm>
            </p:spPr>
            <p:txBody>
              <a:bodyPr>
                <a:normAutofit/>
              </a:bodyPr>
              <a:lstStyle/>
              <a:p>
                <a:pPr marL="0" indent="0">
                  <a:buNone/>
                </a:pPr>
                <a:r>
                  <a:rPr lang="en-US" sz="2200" dirty="0"/>
                  <a:t>Following figure depicts linear component. It is interesting that 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X</a:t>
                </a:r>
                <a:r>
                  <a:rPr lang="en-US" sz="2200" dirty="0"/>
                  <a:t>,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can be defined as output probability vector </a:t>
                </a:r>
                <a:r>
                  <a:rPr lang="en-US" sz="2200" b="1" i="1" dirty="0"/>
                  <a:t>p</a:t>
                </a:r>
                <a:r>
                  <a:rPr lang="en-US" sz="2200" dirty="0"/>
                  <a:t> = (</a:t>
                </a:r>
                <a:r>
                  <a:rPr lang="en-US" sz="2200" i="1" dirty="0"/>
                  <a:t>p</a:t>
                </a:r>
                <a:r>
                  <a:rPr lang="en-US" sz="2200" baseline="-25000" dirty="0"/>
                  <a:t>1</a:t>
                </a:r>
                <a:r>
                  <a:rPr lang="en-US" sz="2200" dirty="0"/>
                  <a:t>, </a:t>
                </a:r>
                <a:r>
                  <a:rPr lang="en-US" sz="2200" i="1" dirty="0"/>
                  <a:t>p</a:t>
                </a:r>
                <a:r>
                  <a:rPr lang="en-US" sz="2200" baseline="-25000" dirty="0"/>
                  <a:t>2</a:t>
                </a:r>
                <a:r>
                  <a:rPr lang="en-US" sz="2200" dirty="0"/>
                  <a:t>,…, </a:t>
                </a:r>
                <a:r>
                  <a:rPr lang="en-US" sz="2200" i="1" dirty="0" err="1"/>
                  <a:t>p</a:t>
                </a:r>
                <a:r>
                  <a:rPr lang="en-US" sz="2200" baseline="-25000" dirty="0" err="1"/>
                  <a:t>|Ω</a:t>
                </a:r>
                <a:r>
                  <a:rPr lang="en-US" sz="2200" baseline="-25000" dirty="0"/>
                  <a:t>|</a:t>
                </a:r>
                <a:r>
                  <a:rPr lang="en-US" sz="2200" dirty="0"/>
                  <a:t>)</a:t>
                </a:r>
                <a:r>
                  <a:rPr lang="en-US" sz="2200" i="1" baseline="30000" dirty="0"/>
                  <a:t>T</a:t>
                </a:r>
                <a:r>
                  <a:rPr lang="en-US" sz="2200" dirty="0"/>
                  <a:t>. If the </a:t>
                </a:r>
                <a:r>
                  <a:rPr lang="en-US" sz="2200" i="1" dirty="0" err="1"/>
                  <a:t>i</a:t>
                </a:r>
                <a:r>
                  <a:rPr lang="en-US" sz="2200" baseline="30000" dirty="0" err="1"/>
                  <a:t>th</a:t>
                </a:r>
                <a:r>
                  <a:rPr lang="en-US" sz="2200" dirty="0"/>
                  <a:t> token is issued, its probability </a:t>
                </a:r>
                <a:r>
                  <a:rPr lang="en-US" sz="2200" i="1" dirty="0" err="1"/>
                  <a:t>p</a:t>
                </a:r>
                <a:r>
                  <a:rPr lang="en-US" sz="2200" i="1" baseline="-25000" dirty="0" err="1"/>
                  <a:t>t</a:t>
                </a:r>
                <a:r>
                  <a:rPr lang="en-US" sz="2200" dirty="0"/>
                  <a:t> is 1 and other probabilities are 0.</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r>
                            <a:rPr lang="en-US" sz="2200" b="1" i="1">
                              <a:latin typeface="Cambria Math" panose="02040503050406030204" pitchFamily="18" charset="0"/>
                            </a:rPr>
                            <m:t>𝑿</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d>
                                    <m:dPr>
                                      <m:begChr m:val="|"/>
                                      <m:endChr m:val="|"/>
                                      <m:ctrlPr>
                                        <a:rPr lang="en-US" sz="2200" i="1">
                                          <a:latin typeface="Cambria Math" panose="02040503050406030204" pitchFamily="18" charset="0"/>
                                        </a:rPr>
                                      </m:ctrlPr>
                                    </m:dPr>
                                    <m:e>
                                      <m:r>
                                        <m:rPr>
                                          <m:sty m:val="p"/>
                                        </m:rPr>
                                        <a:rPr lang="en-US" sz="2200">
                                          <a:latin typeface="Cambria Math" panose="02040503050406030204" pitchFamily="18" charset="0"/>
                                        </a:rPr>
                                        <m:t>Ω</m:t>
                                      </m:r>
                                    </m:e>
                                  </m:d>
                                </m:sub>
                              </m:sSub>
                            </m:e>
                          </m:d>
                        </m:e>
                        <m:sup>
                          <m:r>
                            <a:rPr lang="en-US" sz="2200" i="1">
                              <a:latin typeface="Cambria Math" panose="02040503050406030204" pitchFamily="18" charset="0"/>
                            </a:rPr>
                            <m:t>𝑇</m:t>
                          </m:r>
                        </m:sup>
                      </m:sSup>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5974080" cy="5176066"/>
              </a:xfrm>
              <a:blipFill>
                <a:blip r:embed="rId2"/>
                <a:stretch>
                  <a:fillRect l="-1327" t="-824" r="-13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31" y="778472"/>
            <a:ext cx="5944429" cy="5721513"/>
          </a:xfrm>
          <a:prstGeom prst="rect">
            <a:avLst/>
          </a:prstGeom>
        </p:spPr>
      </p:pic>
      <p:sp>
        <p:nvSpPr>
          <p:cNvPr id="8" name="Rectangle 7"/>
          <p:cNvSpPr/>
          <p:nvPr/>
        </p:nvSpPr>
        <p:spPr>
          <a:xfrm>
            <a:off x="2077721" y="5321024"/>
            <a:ext cx="3967479" cy="769441"/>
          </a:xfrm>
          <a:prstGeom prst="rect">
            <a:avLst/>
          </a:prstGeom>
        </p:spPr>
        <p:txBody>
          <a:bodyPr wrap="square">
            <a:spAutoFit/>
          </a:bodyPr>
          <a:lstStyle/>
          <a:p>
            <a:pPr algn="r"/>
            <a:r>
              <a:rPr lang="en-US" sz="2200" b="1" dirty="0">
                <a:latin typeface="Times New Roman" panose="02020603050405020304" pitchFamily="18" charset="0"/>
                <a:ea typeface="DengXian"/>
              </a:rPr>
              <a:t>Figure 2.3.</a:t>
            </a:r>
            <a:r>
              <a:rPr lang="en-US" sz="2200" dirty="0">
                <a:latin typeface="Times New Roman" panose="02020603050405020304" pitchFamily="18" charset="0"/>
                <a:ea typeface="DengXian"/>
              </a:rPr>
              <a:t> Linear component of encoder-decoder model</a:t>
            </a:r>
            <a:endParaRPr lang="en-US" sz="2200" dirty="0"/>
          </a:p>
        </p:txBody>
      </p:sp>
    </p:spTree>
    <p:extLst>
      <p:ext uri="{BB962C8B-B14F-4D97-AF65-F5344CB8AC3E}">
        <p14:creationId xmlns:p14="http://schemas.microsoft.com/office/powerpoint/2010/main" val="318466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fontScale="77500" lnSpcReduction="20000"/>
          </a:bodyPr>
          <a:lstStyle/>
          <a:p>
            <a:pPr marL="0" indent="0">
              <a:lnSpc>
                <a:spcPct val="120000"/>
              </a:lnSpc>
              <a:buNone/>
            </a:pPr>
            <a:r>
              <a:rPr lang="en-US" dirty="0"/>
              <a:t>Development of transformer is a far progressive step in the long journeys of both generative artificial intelligence (</a:t>
            </a:r>
            <a:r>
              <a:rPr lang="en-US" dirty="0" err="1"/>
              <a:t>GenAI</a:t>
            </a:r>
            <a:r>
              <a:rPr lang="en-US" dirty="0"/>
              <a:t>) and statistical translation machine (STM) with support of deep neural network (DNN), in which STM can be known as interesting result of </a:t>
            </a:r>
            <a:r>
              <a:rPr lang="en-US" dirty="0" err="1"/>
              <a:t>GenAI</a:t>
            </a:r>
            <a:r>
              <a:rPr lang="en-US" dirty="0"/>
              <a:t> because of encoder-decoder mechanism for sequence generation built in transformer. But why is transformer being preeminent in </a:t>
            </a:r>
            <a:r>
              <a:rPr lang="en-US" dirty="0" err="1"/>
              <a:t>GenAI</a:t>
            </a:r>
            <a:r>
              <a:rPr lang="en-US" dirty="0"/>
              <a:t> and STM? Firstly, transformer has a so-called self-attention mechanism that discovers contextual meaning of every token in sequence, which contributes to reduce ambiguousness. Secondly, transformer does not concern ordering of tokens in sequence, which allows to train transformer from many parts of sequences in parallel. Thirdly, the third reason which is result of the two previous reasons is that transformer can be trained from large corpus with high accuracy as well as highly computational performance. Moreover, transformer is implemented by DNN which is one of important and effective approaches in artificial intelligence (AI) in recent time. Although transformer is preeminent because of its good consistency, it is not easily understandable. Therefore, this technical report aims to describe transformer with explanations which are as easily understandable as possible.</a:t>
            </a:r>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950" dirty="0"/>
                  <a:t>Consequently, training encoder-decoder model begins with training linear component FFN(</a:t>
                </a:r>
                <a:r>
                  <a:rPr lang="en-US" sz="1950" b="1" i="1" dirty="0"/>
                  <a:t>y</a:t>
                </a:r>
                <a:r>
                  <a:rPr lang="en-US" sz="1950" i="1" baseline="-25000" dirty="0"/>
                  <a:t>t</a:t>
                </a:r>
                <a:r>
                  <a:rPr lang="en-US" sz="1950" baseline="-25000" dirty="0"/>
                  <a:t>+1</a:t>
                </a:r>
                <a:r>
                  <a:rPr lang="en-US" sz="1950" dirty="0"/>
                  <a:t>) back to training decoder back to training encoder, which follows backpropagation algorithm associated stochastic gradient descent (SGD) method. Concretely, the following </a:t>
                </a:r>
                <a:r>
                  <a:rPr lang="en-US" sz="1950" i="1" dirty="0"/>
                  <a:t>cross-entropy</a:t>
                </a:r>
                <a:r>
                  <a:rPr lang="en-US" sz="1950" dirty="0"/>
                  <a:t> </a:t>
                </a:r>
                <a:r>
                  <a:rPr lang="en-US" sz="1950" i="1" dirty="0"/>
                  <a:t>L</a:t>
                </a:r>
                <a:r>
                  <a:rPr lang="en-US" sz="1950" dirty="0"/>
                  <a:t>(</a:t>
                </a:r>
                <a:r>
                  <a:rPr lang="en-US" sz="1950" b="1" i="1" dirty="0"/>
                  <a:t>p</a:t>
                </a:r>
                <a:r>
                  <a:rPr lang="en-US" sz="1950" dirty="0"/>
                  <a:t> | Θ) is minimized so as to train FFN(</a:t>
                </a:r>
                <a:r>
                  <a:rPr lang="en-US" sz="1950" b="1" i="1" dirty="0"/>
                  <a:t>y</a:t>
                </a:r>
                <a:r>
                  <a:rPr lang="en-US" sz="1950" i="1" baseline="-25000" dirty="0"/>
                  <a:t>t</a:t>
                </a:r>
                <a:r>
                  <a:rPr lang="en-US" sz="1950" baseline="-25000" dirty="0"/>
                  <a:t>+1</a:t>
                </a:r>
                <a:r>
                  <a:rPr lang="en-US" sz="1950" dirty="0"/>
                  <a:t>).</a:t>
                </a:r>
              </a:p>
              <a:p>
                <a:pPr marL="0" indent="0">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r>
                            <m:rPr>
                              <m:sty m:val="p"/>
                            </m:rPr>
                            <a:rPr lang="en-US" sz="1950">
                              <a:latin typeface="Cambria Math" panose="02040503050406030204" pitchFamily="18" charset="0"/>
                            </a:rPr>
                            <m:t>log</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𝑖</m:t>
                                  </m:r>
                                </m:sub>
                              </m:sSub>
                            </m:e>
                          </m:d>
                        </m:e>
                      </m:nary>
                    </m:oMath>
                  </m:oMathPara>
                </a14:m>
                <a:endParaRPr lang="en-US" sz="1950" dirty="0"/>
              </a:p>
              <a:p>
                <a:pPr marL="0" indent="0">
                  <a:buNone/>
                </a:pPr>
                <a:r>
                  <a:rPr lang="en-US" sz="1950" dirty="0"/>
                  <a:t>Where Θ is parameter of FFN(</a:t>
                </a:r>
                <a:r>
                  <a:rPr lang="en-US" sz="1950" b="1" i="1" dirty="0"/>
                  <a:t>y</a:t>
                </a:r>
                <a:r>
                  <a:rPr lang="en-US" sz="1950" i="1" baseline="-25000" dirty="0"/>
                  <a:t>t</a:t>
                </a:r>
                <a:r>
                  <a:rPr lang="en-US" sz="1950" baseline="-25000" dirty="0"/>
                  <a:t>+1</a:t>
                </a:r>
                <a:r>
                  <a:rPr lang="en-US" sz="1950" dirty="0"/>
                  <a:t>) and the vector </a:t>
                </a:r>
                <a:r>
                  <a:rPr lang="en-US" sz="1950" b="1" i="1" dirty="0"/>
                  <a:t>q</a:t>
                </a:r>
                <a:r>
                  <a:rPr lang="en-US" sz="1950" dirty="0"/>
                  <a:t> = (</a:t>
                </a:r>
                <a:r>
                  <a:rPr lang="en-US" sz="1950" i="1" dirty="0"/>
                  <a:t>q</a:t>
                </a:r>
                <a:r>
                  <a:rPr lang="en-US" sz="1950" baseline="-25000" dirty="0"/>
                  <a:t>1</a:t>
                </a:r>
                <a:r>
                  <a:rPr lang="en-US" sz="1950" dirty="0"/>
                  <a:t>, </a:t>
                </a:r>
                <a:r>
                  <a:rPr lang="en-US" sz="1950" i="1" dirty="0"/>
                  <a:t>q</a:t>
                </a:r>
                <a:r>
                  <a:rPr lang="en-US" sz="1950" baseline="-25000" dirty="0"/>
                  <a:t>2</a:t>
                </a:r>
                <a:r>
                  <a:rPr lang="en-US" sz="1950" dirty="0"/>
                  <a:t>,…, </a:t>
                </a:r>
                <a:r>
                  <a:rPr lang="en-US" sz="1950" i="1" dirty="0" err="1"/>
                  <a:t>q</a:t>
                </a:r>
                <a:r>
                  <a:rPr lang="en-US" sz="1950" baseline="-25000" dirty="0" err="1"/>
                  <a:t>|Ω</a:t>
                </a:r>
                <a:r>
                  <a:rPr lang="en-US" sz="1950" baseline="-25000" dirty="0"/>
                  <a:t>|</a:t>
                </a:r>
                <a:r>
                  <a:rPr lang="en-US" sz="1950" dirty="0"/>
                  <a:t>)</a:t>
                </a:r>
                <a:r>
                  <a:rPr lang="en-US" sz="1950" i="1" baseline="30000" dirty="0"/>
                  <a:t>T</a:t>
                </a:r>
                <a:r>
                  <a:rPr lang="en-US" sz="1950" dirty="0"/>
                  <a:t> is binary vector from sample whose each element </a:t>
                </a:r>
                <a:r>
                  <a:rPr lang="en-US" sz="1950" i="1" dirty="0"/>
                  <a:t>q</a:t>
                </a:r>
                <a:r>
                  <a:rPr lang="en-US" sz="1950" i="1" baseline="-25000" dirty="0"/>
                  <a:t>i</a:t>
                </a:r>
                <a:r>
                  <a:rPr lang="en-US" sz="1950" dirty="0"/>
                  <a:t> has binary values {0, 1} indicating whether the </a:t>
                </a:r>
                <a:r>
                  <a:rPr lang="en-US" sz="1950" i="1" dirty="0" err="1"/>
                  <a:t>i</a:t>
                </a:r>
                <a:r>
                  <a:rPr lang="en-US" sz="1950" baseline="30000" dirty="0" err="1"/>
                  <a:t>th</a:t>
                </a:r>
                <a:r>
                  <a:rPr lang="en-US" sz="1950" dirty="0"/>
                  <a:t> token/word exists. For example, give sequence/sentence (“I”, “am”, “a”, “student”)</a:t>
                </a:r>
                <a:r>
                  <a:rPr lang="en-US" sz="1950" i="1" baseline="30000" dirty="0"/>
                  <a:t>T</a:t>
                </a:r>
                <a:r>
                  <a:rPr lang="en-US" sz="1950" dirty="0"/>
                  <a:t>, if there is only one token/word “I” in sample sentence, the binary vector will be </a:t>
                </a:r>
                <a:r>
                  <a:rPr lang="en-US" sz="1950" b="1" i="1" dirty="0"/>
                  <a:t>q</a:t>
                </a:r>
                <a:r>
                  <a:rPr lang="en-US" sz="1950" dirty="0"/>
                  <a:t> = (1, 0, 0, 0)</a:t>
                </a:r>
                <a:r>
                  <a:rPr lang="en-US" sz="1950" i="1" baseline="30000" dirty="0"/>
                  <a:t>T</a:t>
                </a:r>
                <a:r>
                  <a:rPr lang="en-US" sz="1950" dirty="0"/>
                  <a:t>. If three words “I”, “am”, and “student” are mutually existent, the binary vector will be </a:t>
                </a:r>
                <a:r>
                  <a:rPr lang="en-US" sz="1950" b="1" i="1" dirty="0"/>
                  <a:t>q</a:t>
                </a:r>
                <a:r>
                  <a:rPr lang="en-US" sz="1950" dirty="0"/>
                  <a:t> = (1, 1, 0, 1)</a:t>
                </a:r>
                <a:r>
                  <a:rPr lang="en-US" sz="1950" i="1" baseline="30000" dirty="0"/>
                  <a:t>T</a:t>
                </a:r>
                <a:r>
                  <a:rPr lang="en-US" sz="1950" dirty="0"/>
                  <a:t>. When SGD is applied into minimizing the cross-entropy, partial gradient of </a:t>
                </a:r>
                <a:r>
                  <a:rPr lang="en-US" sz="1950" i="1" dirty="0"/>
                  <a:t>L</a:t>
                </a:r>
                <a:r>
                  <a:rPr lang="en-US" sz="1950" dirty="0"/>
                  <a:t>(</a:t>
                </a:r>
                <a:r>
                  <a:rPr lang="en-US" sz="1950" b="1" i="1" dirty="0"/>
                  <a:t>p</a:t>
                </a:r>
                <a:r>
                  <a:rPr lang="en-US" sz="1950" dirty="0"/>
                  <a:t> | Θ) with regard to </a:t>
                </a:r>
                <a:r>
                  <a:rPr lang="en-US" sz="1950" i="1" dirty="0" err="1"/>
                  <a:t>w</a:t>
                </a:r>
                <a:r>
                  <a:rPr lang="en-US" sz="1950" i="1" baseline="-25000" dirty="0" err="1"/>
                  <a:t>j</a:t>
                </a:r>
                <a:r>
                  <a:rPr lang="en-US" sz="1950" dirty="0"/>
                  <a:t> is:</a:t>
                </a:r>
              </a:p>
              <a:p>
                <a:pPr marL="0" indent="0">
                  <a:buNone/>
                </a:pPr>
                <a14:m>
                  <m:oMathPara xmlns:m="http://schemas.openxmlformats.org/officeDocument/2006/math">
                    <m:oMathParaPr>
                      <m:jc m:val="centerGroup"/>
                    </m:oMathParaPr>
                    <m:oMath xmlns:m="http://schemas.openxmlformats.org/officeDocument/2006/math">
                      <m:f>
                        <m:fPr>
                          <m:ctrlPr>
                            <a:rPr lang="en-US" sz="1950" i="1">
                              <a:latin typeface="Cambria Math" panose="02040503050406030204" pitchFamily="18" charset="0"/>
                            </a:rPr>
                          </m:ctrlPr>
                        </m:fPr>
                        <m:num>
                          <m:r>
                            <a:rPr lang="en-US" sz="1950" i="1">
                              <a:latin typeface="Cambria Math" panose="02040503050406030204" pitchFamily="18" charset="0"/>
                            </a:rPr>
                            <m:t>𝜕</m:t>
                          </m:r>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num>
                        <m:den>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𝑤</m:t>
                              </m:r>
                            </m:e>
                            <m:sub>
                              <m:r>
                                <a:rPr lang="en-US" sz="1950" i="1">
                                  <a:latin typeface="Cambria Math" panose="02040503050406030204" pitchFamily="18" charset="0"/>
                                </a:rPr>
                                <m:t>𝑗</m:t>
                              </m:r>
                            </m:sub>
                          </m:sSub>
                        </m:den>
                      </m:f>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𝑗</m:t>
                                  </m:r>
                                </m:sub>
                              </m:sSub>
                            </m:e>
                          </m:d>
                        </m:e>
                      </m:nary>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d>
                        <m:dPr>
                          <m:begChr m:val="{"/>
                          <m:endChr m:val=""/>
                          <m:ctrlPr>
                            <a:rPr lang="en-US" sz="1950" i="1">
                              <a:latin typeface="Cambria Math" panose="02040503050406030204" pitchFamily="18" charset="0"/>
                            </a:rPr>
                          </m:ctrlPr>
                        </m:dPr>
                        <m:e>
                          <m:m>
                            <m:mPr>
                              <m:mcs>
                                <m:mc>
                                  <m:mcPr>
                                    <m:count m:val="1"/>
                                    <m:mcJc m:val="center"/>
                                  </m:mcPr>
                                </m:mc>
                              </m:mcs>
                              <m:ctrlPr>
                                <a:rPr lang="en-US" sz="1950" i="1">
                                  <a:latin typeface="Cambria Math" panose="02040503050406030204" pitchFamily="18" charset="0"/>
                                </a:rPr>
                              </m:ctrlPr>
                            </m:mPr>
                            <m:mr>
                              <m:e>
                                <m:r>
                                  <a:rPr lang="en-US" sz="1950" i="1">
                                    <a:latin typeface="Cambria Math" panose="02040503050406030204" pitchFamily="18" charset="0"/>
                                  </a:rPr>
                                  <m:t>1 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r>
                              <m:e>
                                <m:r>
                                  <a:rPr lang="en-US" sz="1950" i="1">
                                    <a:latin typeface="Cambria Math" panose="02040503050406030204" pitchFamily="18" charset="0"/>
                                  </a:rPr>
                                  <m:t>0 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
                        </m:e>
                      </m:d>
                    </m:oMath>
                  </m:oMathPara>
                </a14:m>
                <a:endParaRPr lang="en-US" sz="1950" dirty="0"/>
              </a:p>
              <a:p>
                <a:pPr marL="0" indent="0">
                  <a:buNone/>
                </a:pPr>
                <a:endParaRPr lang="en-US" sz="19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07"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342427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1700" dirty="0"/>
                  <a:t>Proof,</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𝑑</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𝑑</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oMath>
                  </m:oMathPara>
                </a14:m>
                <a:endParaRPr lang="en-US" sz="1700" dirty="0"/>
              </a:p>
              <a:p>
                <a:pPr marL="0" indent="0">
                  <a:buNone/>
                </a:pPr>
                <a:r>
                  <a:rPr lang="en-US" sz="1700" dirty="0"/>
                  <a:t>Due to:</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d>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oMath>
                  </m:oMathPara>
                </a14:m>
                <a:endParaRPr lang="en-US" sz="1700" dirty="0"/>
              </a:p>
              <a:p>
                <a:pPr marL="0" indent="0">
                  <a:buNone/>
                </a:pPr>
                <a:r>
                  <a:rPr lang="en-US" sz="170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e>
                      </m:nary>
                      <m:r>
                        <a:rPr lang="en-US" sz="1700" i="1">
                          <a:latin typeface="Cambria Math" panose="02040503050406030204" pitchFamily="18" charset="0"/>
                        </a:rPr>
                        <m:t>∎</m:t>
                      </m:r>
                    </m:oMath>
                  </m:oMathPara>
                </a14:m>
                <a:endParaRPr lang="en-US" sz="1700" dirty="0"/>
              </a:p>
              <a:p>
                <a:pPr marL="0" indent="0">
                  <a:buNone/>
                </a:pPr>
                <a:r>
                  <a:rPr lang="en-US" sz="1700" dirty="0"/>
                  <a:t>So that gradient of </a:t>
                </a:r>
                <a:r>
                  <a:rPr lang="en-US" sz="1700" i="1" dirty="0"/>
                  <a:t>L</a:t>
                </a:r>
                <a:r>
                  <a:rPr lang="en-US" sz="1700" dirty="0"/>
                  <a:t>(</a:t>
                </a:r>
                <a:r>
                  <a:rPr lang="en-US" sz="1700" b="1" i="1" dirty="0"/>
                  <a:t>p</a:t>
                </a:r>
                <a:r>
                  <a:rPr lang="en-US" sz="1700" dirty="0"/>
                  <a:t> | Θ) with regard to </a:t>
                </a:r>
                <a:r>
                  <a:rPr lang="en-US" sz="1700" b="1" i="1" dirty="0"/>
                  <a:t>w</a:t>
                </a:r>
                <a:r>
                  <a:rPr lang="en-US" sz="1700" dirty="0"/>
                  <a:t> is:</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den>
                              </m:f>
                            </m:e>
                          </m:d>
                        </m:e>
                        <m:sup>
                          <m:r>
                            <a:rPr lang="en-US" sz="1700" i="1">
                              <a:latin typeface="Cambria Math" panose="02040503050406030204" pitchFamily="18" charset="0"/>
                            </a:rPr>
                            <m:t>𝑇</m:t>
                          </m:r>
                        </m:sup>
                      </m:sSup>
                    </m:oMath>
                  </m:oMathPara>
                </a14:m>
                <a:endParaRPr lang="en-US" sz="1700" dirty="0"/>
              </a:p>
              <a:p>
                <a:pPr marL="0" indent="0">
                  <a:buNone/>
                </a:pPr>
                <a:r>
                  <a:rPr lang="en-US" sz="170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Θ</m:t>
                      </m:r>
                      <m:r>
                        <a:rPr lang="en-US" sz="1700" i="1">
                          <a:latin typeface="Cambria Math" panose="02040503050406030204" pitchFamily="18" charset="0"/>
                        </a:rPr>
                        <m:t>=</m:t>
                      </m:r>
                      <m:r>
                        <m:rPr>
                          <m:sty m:val="p"/>
                        </m:rPr>
                        <a:rPr lang="en-US" sz="1700">
                          <a:latin typeface="Cambria Math" panose="02040503050406030204" pitchFamily="18" charset="0"/>
                        </a:rPr>
                        <m:t>Θ</m:t>
                      </m:r>
                      <m:r>
                        <a:rPr lang="en-US" sz="1700" i="1">
                          <a:latin typeface="Cambria Math" panose="02040503050406030204" pitchFamily="18" charset="0"/>
                        </a:rPr>
                        <m:t>−</m:t>
                      </m:r>
                      <m:r>
                        <a:rPr lang="en-US" sz="1700" i="1">
                          <a:latin typeface="Cambria Math" panose="02040503050406030204" pitchFamily="18" charset="0"/>
                        </a:rPr>
                        <m:t>𝛾</m:t>
                      </m:r>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oMath>
                  </m:oMathPara>
                </a14:m>
                <a:endParaRPr lang="en-US" sz="1700" dirty="0"/>
              </a:p>
              <a:p>
                <a:pPr marL="0" indent="0">
                  <a:buNone/>
                </a:pPr>
                <a:r>
                  <a:rPr lang="en-US" sz="1700" dirty="0"/>
                  <a:t>Where </a:t>
                </a:r>
                <a:r>
                  <a:rPr lang="en-US" sz="1700" i="1" dirty="0"/>
                  <a:t>γ</a:t>
                </a:r>
                <a:r>
                  <a:rPr lang="en-US" sz="1700" dirty="0"/>
                  <a:t> (0 &lt; </a:t>
                </a:r>
                <a:r>
                  <a:rPr lang="en-US" sz="1700" i="1" dirty="0"/>
                  <a:t>γ</a:t>
                </a:r>
                <a:r>
                  <a:rPr lang="en-US" sz="1700" dirty="0"/>
                  <a:t> ≤ 1) is </a:t>
                </a:r>
                <a:r>
                  <a:rPr lang="en-US" sz="1700" i="1" dirty="0"/>
                  <a:t>learning rate</a:t>
                </a:r>
                <a:r>
                  <a:rPr lang="en-US" sz="1700" dirty="0"/>
                  <a:t>. Please pay attention that ordering of source tokens is set from the end token back to the beginning token so that null tokens specified by zero vectors are always in the opening of sequence.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304" t="-236" r="-355"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311397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050" dirty="0"/>
                  <a:t>When encoder-decoder model is developed, context vector </a:t>
                </a:r>
                <a:r>
                  <a:rPr lang="en-US" sz="2050" b="1" i="1" dirty="0"/>
                  <a:t>a</a:t>
                </a:r>
                <a:r>
                  <a:rPr lang="en-US" sz="2050" dirty="0"/>
                  <a:t> becomes a so-called </a:t>
                </a:r>
                <a:r>
                  <a:rPr lang="en-US" sz="2050" i="1" dirty="0"/>
                  <a:t>attention</a:t>
                </a:r>
                <a:r>
                  <a:rPr lang="en-US" sz="2050" dirty="0"/>
                  <a:t>. The main difference between context vector and attention vector is that attention vector is calculated dynamically (customized) for each decoder state. Moreover, that context vector has fixed length restricts its prospect. Anyhow, attention mechanism fosters target sequence to pay attention to source sequence. In general, attention of a decoder state (token) is weighted sum of all encoder states (tokens) with regard to such decoder state. Suppose encoder RNN is denoted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
                            <m:sSubPr>
                              <m:ctrlPr>
                                <a:rPr lang="en-US" sz="2050" i="1">
                                  <a:latin typeface="Cambria Math" panose="02040503050406030204" pitchFamily="18" charset="0"/>
                                </a:rPr>
                              </m:ctrlPr>
                            </m:sSubPr>
                            <m:e>
                              <m:r>
                                <a:rPr lang="en-US" sz="2050" b="1" i="1">
                                  <a:latin typeface="Cambria Math" panose="02040503050406030204" pitchFamily="18" charset="0"/>
                                </a:rPr>
                                <m:t>𝒙</m:t>
                              </m:r>
                            </m:e>
                            <m:sub>
                              <m:r>
                                <a:rPr lang="en-US" sz="2050" i="1">
                                  <a:latin typeface="Cambria Math" panose="02040503050406030204" pitchFamily="18" charset="0"/>
                                </a:rPr>
                                <m:t>𝑡</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𝑼</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e>
                      </m:d>
                    </m:oMath>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e>
                      </m:d>
                    </m:oMath>
                  </m:oMathPara>
                </a14:m>
                <a:endParaRPr lang="en-US" sz="2050" dirty="0"/>
              </a:p>
              <a:p>
                <a:pPr marL="0" indent="0">
                  <a:buNone/>
                </a:pPr>
                <a:r>
                  <a:rPr lang="en-US" sz="2050" dirty="0"/>
                  <a:t>For convenience, let </a:t>
                </a:r>
                <a:r>
                  <a:rPr lang="en-US" sz="2050" b="1" i="1" dirty="0"/>
                  <a:t>s</a:t>
                </a:r>
                <a:r>
                  <a:rPr lang="en-US" sz="2050" baseline="-25000" dirty="0"/>
                  <a:t>1</a:t>
                </a:r>
                <a:r>
                  <a:rPr lang="en-US" sz="2050" dirty="0"/>
                  <a:t>, </a:t>
                </a:r>
                <a:r>
                  <a:rPr lang="en-US" sz="2050" b="1" i="1" dirty="0"/>
                  <a:t>s</a:t>
                </a:r>
                <a:r>
                  <a:rPr lang="en-US" sz="2050" baseline="-25000" dirty="0"/>
                  <a:t>2</a:t>
                </a:r>
                <a:r>
                  <a:rPr lang="en-US" sz="2050" dirty="0"/>
                  <a:t>,…, </a:t>
                </a:r>
                <a:r>
                  <a:rPr lang="en-US" sz="2050" b="1" i="1" dirty="0" err="1"/>
                  <a:t>s</a:t>
                </a:r>
                <a:r>
                  <a:rPr lang="en-US" sz="2050" i="1" baseline="-25000" dirty="0" err="1"/>
                  <a:t>m</a:t>
                </a:r>
                <a:r>
                  <a:rPr lang="en-US" sz="2050" dirty="0"/>
                  <a:t> denote </a:t>
                </a:r>
                <a:r>
                  <a:rPr lang="en-US" sz="2050" i="1" dirty="0"/>
                  <a:t>m</a:t>
                </a:r>
                <a:r>
                  <a:rPr lang="en-US" sz="2050" dirty="0"/>
                  <a:t> outputs of encoder such that: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50" i="1">
                              <a:latin typeface="Cambria Math" panose="02040503050406030204" pitchFamily="18" charset="0"/>
                            </a:rPr>
                          </m:ctrlPr>
                        </m:mP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1</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2</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2</m:t>
                                </m:r>
                              </m:sub>
                              <m:sup>
                                <m:r>
                                  <m:rPr>
                                    <m:sty m:val="p"/>
                                  </m:rPr>
                                  <a:rPr lang="en-US" sz="2050">
                                    <a:latin typeface="Cambria Math" panose="02040503050406030204" pitchFamily="18" charset="0"/>
                                  </a:rPr>
                                  <m:t>encoder</m:t>
                                </m:r>
                              </m:sup>
                            </m:sSubSup>
                          </m:e>
                        </m:mr>
                        <m:mr>
                          <m:e>
                            <m:r>
                              <a:rPr lang="en-US" sz="2050" i="1">
                                <a:latin typeface="Cambria Math" panose="02040503050406030204" pitchFamily="18" charset="0"/>
                              </a:rPr>
                              <m:t>⋮</m:t>
                            </m:r>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𝑚</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𝑚</m:t>
                                </m:r>
                              </m:sub>
                              <m:sup>
                                <m:r>
                                  <m:rPr>
                                    <m:sty m:val="p"/>
                                  </m:rPr>
                                  <a:rPr lang="en-US" sz="2050">
                                    <a:latin typeface="Cambria Math" panose="02040503050406030204" pitchFamily="18" charset="0"/>
                                  </a:rPr>
                                  <m:t>encoder</m:t>
                                </m:r>
                              </m:sup>
                            </m:sSubSup>
                          </m:e>
                        </m:mr>
                      </m:m>
                    </m:oMath>
                  </m:oMathPara>
                </a14:m>
                <a:endParaRPr lang="en-US" sz="2050" dirty="0" smtClean="0"/>
              </a:p>
              <a:p>
                <a:pPr marL="0" indent="0">
                  <a:buNone/>
                </a:pPr>
                <a:r>
                  <a:rPr lang="en-US" sz="2050" dirty="0"/>
                  <a:t>Let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be score of encoder output </a:t>
                </a:r>
                <a:r>
                  <a:rPr lang="en-US" sz="2050" b="1" i="1" dirty="0" err="1"/>
                  <a:t>s</a:t>
                </a:r>
                <a:r>
                  <a:rPr lang="en-US" sz="2050" i="1" baseline="-25000" dirty="0" err="1"/>
                  <a:t>i</a:t>
                </a:r>
                <a:r>
                  <a:rPr lang="en-US" sz="2050" dirty="0"/>
                  <a:t> and decoder hidden </a:t>
                </a:r>
                <a:r>
                  <a:rPr lang="en-US" sz="2050" b="1" i="1" dirty="0" err="1"/>
                  <a:t>h</a:t>
                </a:r>
                <a:r>
                  <a:rPr lang="en-US" sz="2050" i="1" baseline="-25000" dirty="0" err="1"/>
                  <a:t>t</a:t>
                </a:r>
                <a:r>
                  <a:rPr lang="en-US" sz="2050" dirty="0"/>
                  <a:t> where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measures how much the </a:t>
                </a:r>
                <a:r>
                  <a:rPr lang="en-US" sz="2050" i="1" dirty="0" err="1"/>
                  <a:t>i</a:t>
                </a:r>
                <a:r>
                  <a:rPr lang="en-US" sz="2050" baseline="30000" dirty="0" err="1"/>
                  <a:t>th</a:t>
                </a:r>
                <a:r>
                  <a:rPr lang="en-US" sz="2050" dirty="0"/>
                  <a:t> token of source sequence modeled by encoder is close to the </a:t>
                </a:r>
                <a:r>
                  <a:rPr lang="en-US" sz="2050" i="1" dirty="0" err="1"/>
                  <a:t>t</a:t>
                </a:r>
                <a:r>
                  <a:rPr lang="en-US" sz="2050" baseline="30000" dirty="0" err="1"/>
                  <a:t>th</a:t>
                </a:r>
                <a:r>
                  <a:rPr lang="en-US" sz="2050" dirty="0"/>
                  <a:t> token of target sequence modeled by decoder.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08" t="-824"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2777992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150" dirty="0"/>
                  <a:t>As usual, </a:t>
                </a:r>
                <a:r>
                  <a:rPr lang="en-US" sz="2150" dirty="0" smtClean="0"/>
                  <a:t>the score </a:t>
                </a:r>
                <a:r>
                  <a:rPr lang="en-US" sz="2150" dirty="0"/>
                  <a:t>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a:t>
                </a:r>
                <a:r>
                  <a:rPr lang="en-US" sz="2150" dirty="0" smtClean="0"/>
                  <a:t>denoted score(</a:t>
                </a:r>
                <a:r>
                  <a:rPr lang="en-US" sz="2150" b="1" i="1" dirty="0" err="1" smtClean="0"/>
                  <a:t>s</a:t>
                </a:r>
                <a:r>
                  <a:rPr lang="en-US" sz="2150" i="1" baseline="-25000" dirty="0" err="1" smtClean="0"/>
                  <a:t>i</a:t>
                </a:r>
                <a:r>
                  <a:rPr lang="en-US" sz="2150" dirty="0"/>
                  <a:t>, </a:t>
                </a:r>
                <a:r>
                  <a:rPr lang="en-US" sz="2150" b="1" i="1" dirty="0" err="1"/>
                  <a:t>h</a:t>
                </a:r>
                <a:r>
                  <a:rPr lang="en-US" sz="2150" i="1" baseline="-25000" dirty="0" err="1"/>
                  <a:t>t</a:t>
                </a:r>
                <a:r>
                  <a:rPr lang="en-US" sz="2150" dirty="0"/>
                  <a:t>) is defined as dot product of </a:t>
                </a:r>
                <a:r>
                  <a:rPr lang="en-US" sz="2150" b="1" i="1" dirty="0" err="1"/>
                  <a:t>s</a:t>
                </a:r>
                <a:r>
                  <a:rPr lang="en-US" sz="2150" i="1" baseline="-25000" dirty="0" err="1"/>
                  <a:t>i</a:t>
                </a:r>
                <a:r>
                  <a:rPr lang="en-US" sz="2150" dirty="0"/>
                  <a:t> and </a:t>
                </a:r>
                <a:r>
                  <a:rPr lang="en-US" sz="2150" b="1" i="1" dirty="0" err="1"/>
                  <a:t>h</a:t>
                </a:r>
                <a:r>
                  <a:rPr lang="en-US" sz="2150" i="1" baseline="-25000" dirty="0" err="1"/>
                  <a:t>t</a:t>
                </a:r>
                <a:r>
                  <a:rPr lang="en-US" sz="2150" dirty="0"/>
                  <a:t>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sSubSup>
                        <m:sSubSupPr>
                          <m:ctrlPr>
                            <a:rPr lang="en-US" sz="2150" i="1">
                              <a:latin typeface="Cambria Math" panose="02040503050406030204" pitchFamily="18" charset="0"/>
                            </a:rPr>
                          </m:ctrlPr>
                        </m:sSubSupPr>
                        <m:e>
                          <m:r>
                            <a:rPr lang="en-US" sz="2150" b="1" i="1">
                              <a:latin typeface="Cambria Math" panose="02040503050406030204" pitchFamily="18" charset="0"/>
                            </a:rPr>
                            <m:t>𝒔</m:t>
                          </m:r>
                        </m:e>
                        <m:sub>
                          <m:r>
                            <a:rPr lang="en-US" sz="2150" i="1">
                              <a:latin typeface="Cambria Math" panose="02040503050406030204" pitchFamily="18" charset="0"/>
                            </a:rPr>
                            <m:t>𝑖</m:t>
                          </m:r>
                        </m:sub>
                        <m:sup>
                          <m:r>
                            <a:rPr lang="en-US" sz="2150" i="1">
                              <a:latin typeface="Cambria Math" panose="02040503050406030204" pitchFamily="18" charset="0"/>
                            </a:rPr>
                            <m:t>𝑇</m:t>
                          </m:r>
                        </m:sup>
                      </m:sSubSup>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oMath>
                  </m:oMathPara>
                </a14:m>
                <a:endParaRPr lang="en-US" sz="2150" dirty="0"/>
              </a:p>
              <a:p>
                <a:pPr marL="0" indent="0">
                  <a:buNone/>
                </a:pPr>
                <a:r>
                  <a:rPr lang="en-US" sz="2150" dirty="0"/>
                  <a:t>Where decoder hidden </a:t>
                </a:r>
                <a:r>
                  <a:rPr lang="en-US" sz="2150" b="1" i="1" dirty="0" err="1"/>
                  <a:t>h</a:t>
                </a:r>
                <a:r>
                  <a:rPr lang="en-US" sz="2150" i="1" baseline="-25000" dirty="0" err="1"/>
                  <a:t>t</a:t>
                </a:r>
                <a:r>
                  <a:rPr lang="en-US" sz="2150" dirty="0"/>
                  <a:t> is:</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𝒉</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𝑾</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𝒚</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𝑼</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𝒃</m:t>
                              </m:r>
                            </m:e>
                            <m:sub>
                              <m:r>
                                <a:rPr lang="en-US" sz="2150" b="1" i="1">
                                  <a:latin typeface="Cambria Math" panose="02040503050406030204" pitchFamily="18" charset="0"/>
                                </a:rPr>
                                <m:t>𝒉</m:t>
                              </m:r>
                            </m:sub>
                          </m:sSub>
                        </m:e>
                      </m:d>
                    </m:oMath>
                  </m:oMathPara>
                </a14:m>
                <a:endParaRPr lang="en-US" sz="2150" dirty="0"/>
              </a:p>
              <a:p>
                <a:pPr marL="0" indent="0">
                  <a:buNone/>
                </a:pPr>
                <a:r>
                  <a:rPr lang="en-US" sz="2150" dirty="0"/>
                  <a:t>Let weight(</a:t>
                </a:r>
                <a:r>
                  <a:rPr lang="en-US" sz="2150" b="1" i="1" dirty="0" err="1"/>
                  <a:t>s</a:t>
                </a:r>
                <a:r>
                  <a:rPr lang="en-US" sz="2150" i="1" baseline="-25000" dirty="0" err="1"/>
                  <a:t>i</a:t>
                </a:r>
                <a:r>
                  <a:rPr lang="en-US" sz="2150" dirty="0"/>
                  <a:t>, </a:t>
                </a:r>
                <a:r>
                  <a:rPr lang="en-US" sz="2150" b="1" i="1" dirty="0" err="1"/>
                  <a:t>h</a:t>
                </a:r>
                <a:r>
                  <a:rPr lang="en-US" sz="2150" i="1" baseline="-25000" dirty="0" err="1"/>
                  <a:t>t</a:t>
                </a:r>
                <a:r>
                  <a:rPr lang="en-US" sz="2150" dirty="0"/>
                  <a:t>) be weight 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over </a:t>
                </a:r>
                <a:r>
                  <a:rPr lang="en-US" sz="2150" i="1" dirty="0"/>
                  <a:t>m</a:t>
                </a:r>
                <a:r>
                  <a:rPr lang="en-US" sz="2150" dirty="0"/>
                  <a:t> states of encoder, which is calculated based on soft-max function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f>
                        <m:fPr>
                          <m:ctrlPr>
                            <a:rPr lang="en-US" sz="2150" i="1">
                              <a:latin typeface="Cambria Math" panose="02040503050406030204" pitchFamily="18" charset="0"/>
                            </a:rPr>
                          </m:ctrlPr>
                        </m:fPr>
                        <m:num>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num>
                        <m:den>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𝑗</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e>
                          </m:nary>
                        </m:den>
                      </m:f>
                    </m:oMath>
                  </m:oMathPara>
                </a14:m>
                <a:endParaRPr lang="en-US" sz="2150" dirty="0"/>
              </a:p>
              <a:p>
                <a:pPr marL="0" indent="0">
                  <a:buNone/>
                </a:pPr>
                <a:r>
                  <a:rPr lang="en-US" sz="2150" dirty="0"/>
                  <a:t>As a result, let </a:t>
                </a:r>
                <a:r>
                  <a:rPr lang="en-US" sz="2150" b="1" i="1" dirty="0"/>
                  <a:t>a</a:t>
                </a:r>
                <a:r>
                  <a:rPr lang="en-US" sz="2150" i="1" baseline="-25000" dirty="0"/>
                  <a:t>t</a:t>
                </a:r>
                <a:r>
                  <a:rPr lang="en-US" sz="2150" dirty="0"/>
                  <a:t> be attention of source sequence </a:t>
                </a:r>
                <a:r>
                  <a:rPr lang="en-US" sz="2150" b="1" i="1" dirty="0"/>
                  <a:t>X</a:t>
                </a:r>
                <a:r>
                  <a:rPr lang="en-US" sz="2150" dirty="0"/>
                  <a:t> = (</a:t>
                </a:r>
                <a:r>
                  <a:rPr lang="en-US" sz="2150" b="1" i="1" dirty="0"/>
                  <a:t>x</a:t>
                </a:r>
                <a:r>
                  <a:rPr lang="en-US" sz="2150" baseline="-25000" dirty="0"/>
                  <a:t>1</a:t>
                </a:r>
                <a:r>
                  <a:rPr lang="en-US" sz="2150" dirty="0"/>
                  <a:t>, </a:t>
                </a:r>
                <a:r>
                  <a:rPr lang="en-US" sz="2150" b="1" i="1" dirty="0"/>
                  <a:t>x</a:t>
                </a:r>
                <a:r>
                  <a:rPr lang="en-US" sz="2150" baseline="-25000" dirty="0"/>
                  <a:t>2</a:t>
                </a:r>
                <a:r>
                  <a:rPr lang="en-US" sz="2150" dirty="0"/>
                  <a:t>,…, </a:t>
                </a:r>
                <a:r>
                  <a:rPr lang="en-US" sz="2150" b="1" i="1" dirty="0" err="1"/>
                  <a:t>x</a:t>
                </a:r>
                <a:r>
                  <a:rPr lang="en-US" sz="2150" i="1" baseline="-25000" dirty="0" err="1"/>
                  <a:t>n</a:t>
                </a:r>
                <a:r>
                  <a:rPr lang="en-US" sz="2150" dirty="0"/>
                  <a:t>)</a:t>
                </a:r>
                <a:r>
                  <a:rPr lang="en-US" sz="2150" i="1" baseline="30000" dirty="0"/>
                  <a:t>T</a:t>
                </a:r>
                <a:r>
                  <a:rPr lang="en-US" sz="2150" dirty="0"/>
                  <a:t> with regard to the </a:t>
                </a:r>
                <a:r>
                  <a:rPr lang="en-US" sz="2150" i="1" dirty="0" err="1"/>
                  <a:t>t</a:t>
                </a:r>
                <a:r>
                  <a:rPr lang="en-US" sz="2150" baseline="30000" dirty="0" err="1"/>
                  <a:t>th</a:t>
                </a:r>
                <a:r>
                  <a:rPr lang="en-US" sz="2150" dirty="0"/>
                  <a:t> token of target sequence </a:t>
                </a:r>
                <a:r>
                  <a:rPr lang="en-US" sz="2150" b="1" i="1" dirty="0"/>
                  <a:t>Y</a:t>
                </a:r>
                <a:r>
                  <a:rPr lang="en-US" sz="2150" dirty="0"/>
                  <a:t> = (</a:t>
                </a:r>
                <a:r>
                  <a:rPr lang="en-US" sz="2150" b="1" i="1" dirty="0"/>
                  <a:t>y</a:t>
                </a:r>
                <a:r>
                  <a:rPr lang="en-US" sz="2150" baseline="-25000" dirty="0"/>
                  <a:t>1</a:t>
                </a:r>
                <a:r>
                  <a:rPr lang="en-US" sz="2150" dirty="0"/>
                  <a:t>, </a:t>
                </a:r>
                <a:r>
                  <a:rPr lang="en-US" sz="2150" b="1" i="1" dirty="0"/>
                  <a:t>y</a:t>
                </a:r>
                <a:r>
                  <a:rPr lang="en-US" sz="2150" baseline="-25000" dirty="0"/>
                  <a:t>2</a:t>
                </a:r>
                <a:r>
                  <a:rPr lang="en-US" sz="2150" dirty="0"/>
                  <a:t>,…, </a:t>
                </a:r>
                <a:r>
                  <a:rPr lang="en-US" sz="2150" b="1" i="1" dirty="0" err="1"/>
                  <a:t>y</a:t>
                </a:r>
                <a:r>
                  <a:rPr lang="en-US" sz="2150" i="1" baseline="-25000" dirty="0" err="1"/>
                  <a:t>n</a:t>
                </a:r>
                <a:r>
                  <a:rPr lang="en-US" sz="2150" dirty="0"/>
                  <a:t>)</a:t>
                </a:r>
                <a:r>
                  <a:rPr lang="en-US" sz="2150" i="1" baseline="30000" dirty="0"/>
                  <a:t>T</a:t>
                </a:r>
                <a:r>
                  <a:rPr lang="en-US" sz="2150" dirty="0"/>
                  <a:t>, which is weighted sum of all encoder outputs with regard to such </a:t>
                </a:r>
                <a:r>
                  <a:rPr lang="en-US" sz="2150" i="1" dirty="0" err="1"/>
                  <a:t>t</a:t>
                </a:r>
                <a:r>
                  <a:rPr lang="en-US" sz="2150" baseline="30000" dirty="0" err="1"/>
                  <a:t>th</a:t>
                </a:r>
                <a:r>
                  <a:rPr lang="en-US" sz="2150" dirty="0"/>
                  <a:t> target token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𝒂</m:t>
                          </m:r>
                        </m:e>
                        <m:sub>
                          <m:r>
                            <a:rPr lang="en-US" sz="2150" i="1">
                              <a:latin typeface="Cambria Math" panose="02040503050406030204" pitchFamily="18" charset="0"/>
                            </a:rPr>
                            <m:t>𝑡</m:t>
                          </m:r>
                        </m:sub>
                      </m:sSub>
                      <m:r>
                        <a:rPr lang="en-US" sz="2150" i="1">
                          <a:latin typeface="Cambria Math" panose="02040503050406030204" pitchFamily="18" charset="0"/>
                        </a:rPr>
                        <m:t>=</m:t>
                      </m:r>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e>
                      </m:nary>
                    </m:oMath>
                  </m:oMathPara>
                </a14:m>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707" r="-6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102779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Obviously, </a:t>
                </a:r>
                <a:r>
                  <a:rPr lang="en-US" sz="2250" b="1" i="1" dirty="0"/>
                  <a:t>a</a:t>
                </a:r>
                <a:r>
                  <a:rPr lang="en-US" sz="2250" i="1" baseline="-25000" dirty="0"/>
                  <a:t>t</a:t>
                </a:r>
                <a:r>
                  <a:rPr lang="en-US" sz="2250" dirty="0"/>
                  <a:t> becomes one of inputs of the </a:t>
                </a:r>
                <a:r>
                  <a:rPr lang="en-US" sz="2250" i="1" dirty="0" err="1"/>
                  <a:t>t</a:t>
                </a:r>
                <a:r>
                  <a:rPr lang="en-US" sz="2250" baseline="30000" dirty="0" err="1"/>
                  <a:t>th</a:t>
                </a:r>
                <a:r>
                  <a:rPr lang="en-US" sz="2250" dirty="0"/>
                  <a:t> token of target sequence </a:t>
                </a:r>
                <a:r>
                  <a:rPr lang="en-US" sz="2250" b="1" i="1" dirty="0"/>
                  <a:t>Y</a:t>
                </a:r>
                <a:r>
                  <a:rPr lang="en-US" sz="2250" dirty="0"/>
                  <a:t> =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n</a:t>
                </a:r>
                <a:r>
                  <a:rPr lang="en-US" sz="2250" dirty="0"/>
                  <a:t>)</a:t>
                </a:r>
                <a:r>
                  <a:rPr lang="en-US" sz="2250" i="1" baseline="30000" dirty="0"/>
                  <a:t>T</a:t>
                </a:r>
                <a:r>
                  <a:rPr lang="en-US" sz="2250"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oMath>
                  </m:oMathPara>
                </a14:m>
                <a:endParaRPr lang="en-US" sz="2250" dirty="0"/>
              </a:p>
              <a:p>
                <a:pPr marL="0" indent="0">
                  <a:buNone/>
                </a:pPr>
                <a:r>
                  <a:rPr lang="en-US" sz="2250" dirty="0"/>
                  <a:t>Where </a:t>
                </a:r>
                <a:r>
                  <a:rPr lang="en-US" sz="2250" b="1" i="1" dirty="0"/>
                  <a:t>V</a:t>
                </a:r>
                <a:r>
                  <a:rPr lang="en-US" sz="2250" b="1" i="1" baseline="-25000" dirty="0"/>
                  <a:t>o</a:t>
                </a:r>
                <a:r>
                  <a:rPr lang="en-US" sz="2250" dirty="0"/>
                  <a:t> is weight matrix of attention </a:t>
                </a:r>
                <a:r>
                  <a:rPr lang="en-US" sz="2250" b="1" i="1" dirty="0"/>
                  <a:t>a</a:t>
                </a:r>
                <a:r>
                  <a:rPr lang="en-US" sz="2250" i="1" baseline="-25000" dirty="0"/>
                  <a:t>t</a:t>
                </a:r>
                <a:r>
                  <a:rPr lang="en-US" sz="2250" dirty="0"/>
                  <a:t>. In general, decoder RNN associated with the attention mechanism called Luong attention (</a:t>
                </a:r>
                <a:r>
                  <a:rPr lang="en-US" sz="2250" dirty="0" err="1"/>
                  <a:t>Voita</a:t>
                </a:r>
                <a:r>
                  <a:rPr lang="en-US" sz="2250" dirty="0"/>
                  <a:t>, 2023) is specified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𝒉</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𝑼</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𝒉</m:t>
                                    </m:r>
                                  </m:sub>
                                </m:sSub>
                              </m:e>
                            </m:d>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𝑖</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e>
                            </m:nary>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acc>
                                  <m:accPr>
                                    <m:chr m:val="̂"/>
                                    <m:ctrlPr>
                                      <a:rPr lang="en-US" sz="2250" i="1">
                                        <a:latin typeface="Cambria Math" panose="02040503050406030204" pitchFamily="18" charset="0"/>
                                      </a:rPr>
                                    </m:ctrlPr>
                                  </m:accPr>
                                  <m:e>
                                    <m:r>
                                      <a:rPr lang="en-US" sz="2250" b="1" i="1">
                                        <a:latin typeface="Cambria Math" panose="02040503050406030204" pitchFamily="18" charset="0"/>
                                      </a:rPr>
                                      <m:t>𝒚</m:t>
                                    </m:r>
                                  </m:e>
                                </m:acc>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e>
                        </m:mr>
                      </m:m>
                    </m:oMath>
                  </m:oMathPara>
                </a14:m>
                <a:endParaRPr lang="en-US" sz="2250" dirty="0"/>
              </a:p>
              <a:p>
                <a:pPr marL="0" indent="0">
                  <a:buNone/>
                </a:pPr>
                <a:r>
                  <a:rPr lang="en-US" sz="22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𝒐</m:t>
                                </m:r>
                              </m:e>
                              <m:sub>
                                <m:r>
                                  <a:rPr lang="en-US" sz="2250" i="1">
                                    <a:latin typeface="Cambria Math" panose="02040503050406030204" pitchFamily="18" charset="0"/>
                                  </a:rPr>
                                  <m:t>𝑖</m:t>
                                </m:r>
                              </m:sub>
                              <m:sup>
                                <m:r>
                                  <m:rPr>
                                    <m:sty m:val="p"/>
                                  </m:rPr>
                                  <a:rPr lang="en-US" sz="2250">
                                    <a:latin typeface="Cambria Math" panose="02040503050406030204" pitchFamily="18" charset="0"/>
                                  </a:rPr>
                                  <m:t>encoder</m:t>
                                </m:r>
                              </m:sup>
                            </m:sSubSup>
                          </m:e>
                        </m:mr>
                        <m:m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𝒔</m:t>
                                </m:r>
                              </m:e>
                              <m:sub>
                                <m:r>
                                  <a:rPr lang="en-US" sz="2250" i="1">
                                    <a:latin typeface="Cambria Math" panose="02040503050406030204" pitchFamily="18" charset="0"/>
                                  </a:rPr>
                                  <m:t>𝑖</m:t>
                                </m:r>
                              </m:sub>
                              <m:sup>
                                <m:r>
                                  <a:rPr lang="en-US" sz="2250" i="1">
                                    <a:latin typeface="Cambria Math" panose="02040503050406030204" pitchFamily="18" charset="0"/>
                                  </a:rPr>
                                  <m:t>𝑇</m:t>
                                </m:r>
                              </m:sup>
                            </m:sSubSup>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mr>
                        <m:mr>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𝑗</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𝑗</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e>
                                </m:nary>
                              </m:den>
                            </m:f>
                          </m:e>
                        </m:mr>
                      </m:m>
                    </m:oMath>
                  </m:oMathPara>
                </a14:m>
                <a:endParaRPr lang="en-US" sz="2250" dirty="0"/>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b="-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2697220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81280" y="914399"/>
            <a:ext cx="4724400" cy="5176066"/>
          </a:xfrm>
        </p:spPr>
        <p:txBody>
          <a:bodyPr>
            <a:noAutofit/>
          </a:bodyPr>
          <a:lstStyle/>
          <a:p>
            <a:pPr marL="0" indent="0">
              <a:lnSpc>
                <a:spcPct val="120000"/>
              </a:lnSpc>
              <a:buNone/>
            </a:pPr>
            <a:r>
              <a:rPr lang="en-US" sz="1800" dirty="0"/>
              <a:t>Following figure depicts encoder-decoder model with attention (</a:t>
            </a:r>
            <a:r>
              <a:rPr lang="en-US" sz="1800" dirty="0" err="1"/>
              <a:t>Voita</a:t>
            </a:r>
            <a:r>
              <a:rPr lang="en-US" sz="1800" dirty="0"/>
              <a:t>, 2023</a:t>
            </a:r>
            <a:r>
              <a:rPr lang="en-US" sz="1800" dirty="0" smtClean="0"/>
              <a:t>):</a:t>
            </a:r>
          </a:p>
          <a:p>
            <a:pPr marL="0" indent="0">
              <a:lnSpc>
                <a:spcPct val="120000"/>
              </a:lnSpc>
              <a:buNone/>
            </a:pPr>
            <a:r>
              <a:rPr lang="en-US" sz="1800" dirty="0"/>
              <a:t>Training encoder-decoder model with support attention is still based on likelihood maximization or linear component aforementioned. Attention mechanism mentioned here does not ever concern internal meaning of every token, which only fosters target sequence to pay attention at source sequence. The attention that concerns internal meanings of tokens is called self-attention which is an advancement of attention. In other words, self-attention fosters source sequence to pay attention to itself. Transformer mentioned in the next section will implement self-attention.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40" y="1044357"/>
            <a:ext cx="7133316" cy="4495475"/>
          </a:xfrm>
          <a:prstGeom prst="rect">
            <a:avLst/>
          </a:prstGeom>
        </p:spPr>
      </p:pic>
      <p:sp>
        <p:nvSpPr>
          <p:cNvPr id="8" name="Rectangle 7"/>
          <p:cNvSpPr/>
          <p:nvPr/>
        </p:nvSpPr>
        <p:spPr>
          <a:xfrm>
            <a:off x="5932812" y="5539832"/>
            <a:ext cx="5872633" cy="430887"/>
          </a:xfrm>
          <a:prstGeom prst="rect">
            <a:avLst/>
          </a:prstGeom>
        </p:spPr>
        <p:txBody>
          <a:bodyPr wrap="none">
            <a:spAutoFit/>
          </a:bodyPr>
          <a:lstStyle/>
          <a:p>
            <a:r>
              <a:rPr lang="en-US" sz="2200" b="1" dirty="0">
                <a:latin typeface="Times New Roman" panose="02020603050405020304" pitchFamily="18" charset="0"/>
                <a:ea typeface="DengXian"/>
              </a:rPr>
              <a:t>Figure 2.4.</a:t>
            </a:r>
            <a:r>
              <a:rPr lang="en-US" sz="2200" dirty="0">
                <a:latin typeface="Times New Roman" panose="02020603050405020304" pitchFamily="18" charset="0"/>
                <a:ea typeface="DengXian"/>
              </a:rPr>
              <a:t> Encoder-decoder model with attention</a:t>
            </a:r>
            <a:endParaRPr lang="en-US" sz="2200" dirty="0"/>
          </a:p>
        </p:txBody>
      </p:sp>
    </p:spTree>
    <p:extLst>
      <p:ext uri="{BB962C8B-B14F-4D97-AF65-F5344CB8AC3E}">
        <p14:creationId xmlns:p14="http://schemas.microsoft.com/office/powerpoint/2010/main" val="1133850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rmAutofit/>
              </a:bodyPr>
              <a:lstStyle/>
              <a:p>
                <a:pPr marL="0" indent="0">
                  <a:buNone/>
                </a:pPr>
                <a:r>
                  <a:rPr lang="en-US" sz="2200" i="1" dirty="0"/>
                  <a:t>Transformer</a:t>
                </a:r>
                <a:r>
                  <a:rPr lang="en-US" sz="2200" dirty="0"/>
                  <a:t>, developed by </a:t>
                </a:r>
                <a:r>
                  <a:rPr lang="en-US" sz="2200" dirty="0" err="1"/>
                  <a:t>Vaswani</a:t>
                </a:r>
                <a:r>
                  <a:rPr lang="en-US" sz="2200" dirty="0"/>
                  <a:t> et al. (</a:t>
                </a:r>
                <a:r>
                  <a:rPr lang="en-US" sz="2200" dirty="0" err="1"/>
                  <a:t>Vaswani</a:t>
                </a:r>
                <a:r>
                  <a:rPr lang="en-US" sz="2200" dirty="0"/>
                  <a:t>, et al., 2017) in the famous paper “Attention Is All You Need”, has also attention mechanism and encoder-decoder mechanism like the aforementioned generation model that applies recurrent neural network (RNN) and short-term memory (LSTM) but transformer does not require to process successively tokens of sequence in token-by-token ordering, which improves translation speed. Moreover, another strong point of transformer is that it has </a:t>
                </a:r>
                <a:r>
                  <a:rPr lang="en-US" sz="2200" i="1" dirty="0"/>
                  <a:t>self-attention</a:t>
                </a:r>
                <a:r>
                  <a:rPr lang="en-US" sz="2200" dirty="0"/>
                  <a:t> which is the special attention that concerns internal meanings of its own tokens. Transformer supports both attention and self-attention, which fosters target sequence to pay attention to both source sequence and target sequence and also fosters source sequence to pay attention to itself. Besides, transformer does not apply RNN / LSTM. Note that word and sentence in natural language processing (NLP) are mentioned as token and sequence, respectively by a convention, so that source sequence </a:t>
                </a:r>
                <a:r>
                  <a:rPr lang="en-US" sz="2200" b="1" i="1" dirty="0"/>
                  <a:t>X</a:t>
                </a:r>
                <a:r>
                  <a:rPr lang="en-US" sz="2200" dirty="0"/>
                  <a:t> is fed to encoder and target sequence </a:t>
                </a:r>
                <a:r>
                  <a:rPr lang="en-US" sz="2200" b="1" i="1" dirty="0"/>
                  <a:t>Y</a:t>
                </a:r>
                <a:r>
                  <a:rPr lang="en-US" sz="2200" dirty="0"/>
                  <a:t> is fed to decoder where </a:t>
                </a:r>
                <a:r>
                  <a:rPr lang="en-US" sz="2200" b="1" i="1" dirty="0"/>
                  <a:t>X</a:t>
                </a:r>
                <a:r>
                  <a:rPr lang="en-US" sz="2200" dirty="0"/>
                  <a:t> and </a:t>
                </a:r>
                <a:r>
                  <a:rPr lang="en-US" sz="2200" b="1" i="1" dirty="0"/>
                  <a:t>Y</a:t>
                </a:r>
                <a:r>
                  <a:rPr lang="en-US" sz="2200" dirty="0"/>
                  <a:t> are concerned exactly as matrices.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b="1" i="1">
                              <a:latin typeface="Cambria Math" panose="02040503050406030204" pitchFamily="18" charset="0"/>
                            </a:rPr>
                          </m:ctrlPr>
                        </m:mPr>
                        <m:mr>
                          <m:e>
                            <m:r>
                              <a:rPr lang="en-US" sz="2200" b="1" i="1">
                                <a:latin typeface="Cambria Math" panose="02040503050406030204" pitchFamily="18" charset="0"/>
                              </a:rPr>
                              <m:t>𝑿</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𝑚</m:t>
                                        </m:r>
                                      </m:sub>
                                    </m:sSub>
                                  </m:e>
                                </m:d>
                              </m:e>
                              <m:sup>
                                <m:r>
                                  <a:rPr lang="en-US" sz="2200" i="1">
                                    <a:latin typeface="Cambria Math" panose="02040503050406030204" pitchFamily="18" charset="0"/>
                                  </a:rPr>
                                  <m:t>𝑇</m:t>
                                </m:r>
                              </m:sup>
                            </m:sSup>
                          </m:e>
                        </m:mr>
                        <m:mr>
                          <m:e>
                            <m:r>
                              <a:rPr lang="en-US" sz="2200" b="1" i="1">
                                <a:latin typeface="Cambria Math" panose="02040503050406030204" pitchFamily="18" charset="0"/>
                              </a:rPr>
                              <m:t>𝒀</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𝑛</m:t>
                                        </m:r>
                                      </m:sub>
                                    </m:sSub>
                                  </m:e>
                                </m:d>
                              </m:e>
                              <m:sup>
                                <m:r>
                                  <a:rPr lang="en-US" sz="2200" i="1">
                                    <a:latin typeface="Cambria Math" panose="02040503050406030204" pitchFamily="18" charset="0"/>
                                  </a:rPr>
                                  <m:t>𝑇</m:t>
                                </m:r>
                              </m:sup>
                            </m:sSup>
                          </m:e>
                        </m:mr>
                      </m:m>
                    </m:oMath>
                  </m:oMathPara>
                </a14:m>
                <a:endParaRPr lang="en-US" sz="2200" dirty="0" smtClean="0"/>
              </a:p>
              <a:p>
                <a:pPr marL="0" indent="0">
                  <a:buNone/>
                </a:pPr>
                <a:r>
                  <a:rPr lang="en-US" sz="2200" dirty="0"/>
                  <a:t>Each encoder as well as each decoder in transformer are composed of some identical layers. The number of layer which is developed by </a:t>
                </a:r>
                <a:r>
                  <a:rPr lang="en-US" sz="2200" dirty="0" err="1"/>
                  <a:t>Vaswani</a:t>
                </a:r>
                <a:r>
                  <a:rPr lang="en-US" sz="2200" dirty="0"/>
                  <a:t> et al. (</a:t>
                </a:r>
                <a:r>
                  <a:rPr lang="en-US" sz="2200" dirty="0" err="1"/>
                  <a:t>Vaswani</a:t>
                </a:r>
                <a:r>
                  <a:rPr lang="en-US" sz="2200" dirty="0"/>
                  <a:t>, et al., 2017, p. 3) is 6.</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23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342459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5772982" cy="5176066"/>
          </a:xfrm>
        </p:spPr>
        <p:txBody>
          <a:bodyPr>
            <a:noAutofit/>
          </a:bodyPr>
          <a:lstStyle/>
          <a:p>
            <a:pPr marL="0" indent="0">
              <a:buNone/>
            </a:pPr>
            <a:r>
              <a:rPr lang="en-US" sz="1900" dirty="0"/>
              <a:t>Each encoder layer has two sublayers which are </a:t>
            </a:r>
            <a:r>
              <a:rPr lang="en-US" sz="1900" i="1" dirty="0"/>
              <a:t>multi-head attention</a:t>
            </a:r>
            <a:r>
              <a:rPr lang="en-US" sz="1900" dirty="0"/>
              <a:t> sublayer and feedforward sublayer whereas each decoder layer has three sublayers which are masked multi-head attention sublayer, multi-head attention sublayer, and feedforward sublayer. Every sublayer is followed by association of </a:t>
            </a:r>
            <a:r>
              <a:rPr lang="en-US" sz="1900" i="1" dirty="0"/>
              <a:t>residual mechanism</a:t>
            </a:r>
            <a:r>
              <a:rPr lang="en-US" sz="1900" dirty="0"/>
              <a:t> and </a:t>
            </a:r>
            <a:r>
              <a:rPr lang="en-US" sz="1900" i="1" dirty="0"/>
              <a:t>layer normalization</a:t>
            </a:r>
            <a:r>
              <a:rPr lang="en-US" sz="1900" dirty="0"/>
              <a:t>, denoted as Add &amp; Norm = </a:t>
            </a:r>
            <a:r>
              <a:rPr lang="en-US" sz="1900" dirty="0" err="1"/>
              <a:t>LayerNorm</a:t>
            </a:r>
            <a:r>
              <a:rPr lang="en-US" sz="1900" dirty="0"/>
              <a:t>(</a:t>
            </a:r>
            <a:r>
              <a:rPr lang="en-US" sz="1900" b="1" i="1" dirty="0"/>
              <a:t>X</a:t>
            </a:r>
            <a:r>
              <a:rPr lang="en-US" sz="1900" dirty="0"/>
              <a:t> + Sublayer(</a:t>
            </a:r>
            <a:r>
              <a:rPr lang="en-US" sz="1900" b="1" i="1" dirty="0"/>
              <a:t>X</a:t>
            </a:r>
            <a:r>
              <a:rPr lang="en-US" sz="1900" dirty="0"/>
              <a:t>)). The residual mechanism means that sublayer Sublayer(</a:t>
            </a:r>
            <a:r>
              <a:rPr lang="en-US" sz="1900" b="1" i="1" dirty="0"/>
              <a:t>X</a:t>
            </a:r>
            <a:r>
              <a:rPr lang="en-US" sz="1900" dirty="0"/>
              <a:t>) is added with its input as the sum </a:t>
            </a:r>
            <a:r>
              <a:rPr lang="en-US" sz="1900" b="1" i="1" dirty="0"/>
              <a:t>X</a:t>
            </a:r>
            <a:r>
              <a:rPr lang="en-US" sz="1900" dirty="0"/>
              <a:t> + Sublayer(</a:t>
            </a:r>
            <a:r>
              <a:rPr lang="en-US" sz="1900" b="1" i="1" dirty="0"/>
              <a:t>X</a:t>
            </a:r>
            <a:r>
              <a:rPr lang="en-US" sz="1900" dirty="0"/>
              <a:t>). Note, Sublayer(</a:t>
            </a:r>
            <a:r>
              <a:rPr lang="en-US" sz="1900" b="1" i="1" dirty="0"/>
              <a:t>X</a:t>
            </a:r>
            <a:r>
              <a:rPr lang="en-US" sz="1900" dirty="0"/>
              <a:t>) can be attention sublayer or feedforward sublayer. The layer normalization is to normalize such sum. Following figure summarizes transformer developed by </a:t>
            </a:r>
            <a:r>
              <a:rPr lang="en-US" sz="1900" dirty="0" err="1"/>
              <a:t>Vaswani</a:t>
            </a:r>
            <a:r>
              <a:rPr lang="en-US" sz="1900" dirty="0"/>
              <a:t> et al. (</a:t>
            </a:r>
            <a:r>
              <a:rPr lang="en-US" sz="1900" dirty="0" err="1"/>
              <a:t>Vaswani</a:t>
            </a:r>
            <a:r>
              <a:rPr lang="en-US" sz="1900" dirty="0"/>
              <a:t>, et al., 2017, p. 3</a:t>
            </a:r>
            <a:r>
              <a:rPr lang="en-US" sz="1900" dirty="0" smtClean="0"/>
              <a:t>).</a:t>
            </a:r>
          </a:p>
          <a:p>
            <a:pPr marL="0" indent="0">
              <a:buNone/>
            </a:pPr>
            <a:r>
              <a:rPr lang="en-US" sz="1900" dirty="0"/>
              <a:t>Feedforward sublayer also called feedforward network (FNN) aims to fine-tune attention by increasing degree of complication.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385" y="117986"/>
            <a:ext cx="5968672" cy="6100758"/>
          </a:xfrm>
          <a:prstGeom prst="rect">
            <a:avLst/>
          </a:prstGeom>
        </p:spPr>
      </p:pic>
    </p:spTree>
    <p:extLst>
      <p:ext uri="{BB962C8B-B14F-4D97-AF65-F5344CB8AC3E}">
        <p14:creationId xmlns:p14="http://schemas.microsoft.com/office/powerpoint/2010/main" val="2789928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1800" dirty="0" smtClean="0"/>
                  <a:t>Encoder and its attention are described firstly when multi-head attention is derived from basic concept of attention. Attention (self-attention) proposed by </a:t>
                </a:r>
                <a:r>
                  <a:rPr lang="en-US" sz="1800" dirty="0" err="1"/>
                  <a:t>Vaswani</a:t>
                </a:r>
                <a:r>
                  <a:rPr lang="en-US" sz="1800" dirty="0"/>
                  <a:t> et al. (</a:t>
                </a:r>
                <a:r>
                  <a:rPr lang="en-US" sz="1800" dirty="0" err="1"/>
                  <a:t>Vaswani</a:t>
                </a:r>
                <a:r>
                  <a:rPr lang="en-US" sz="1800" dirty="0"/>
                  <a:t>, et al., 2017) is based on three important matrices such as query matrix </a:t>
                </a:r>
                <a:r>
                  <a:rPr lang="en-US" sz="1800" i="1" dirty="0"/>
                  <a:t>Q</a:t>
                </a:r>
                <a:r>
                  <a:rPr lang="en-US" sz="1800" dirty="0"/>
                  <a:t>, key matrix </a:t>
                </a:r>
                <a:r>
                  <a:rPr lang="en-US" sz="1800" i="1" dirty="0"/>
                  <a:t>K</a:t>
                </a:r>
                <a:r>
                  <a:rPr lang="en-US" sz="1800" dirty="0"/>
                  <a:t>, and value matrix </a:t>
                </a:r>
                <a:r>
                  <a:rPr lang="en-US" sz="1800" i="1" dirty="0"/>
                  <a:t>V</a:t>
                </a:r>
                <a:r>
                  <a:rPr lang="en-US" sz="1800" dirty="0"/>
                  <a:t>. The number of rows of these matrices is </a:t>
                </a:r>
                <a:r>
                  <a:rPr lang="en-US" sz="1800" i="1" dirty="0"/>
                  <a:t>m</a:t>
                </a:r>
                <a:r>
                  <a:rPr lang="en-US" sz="1800" dirty="0"/>
                  <a:t> which is the number of tokens in sequence matrix </a:t>
                </a:r>
                <a:r>
                  <a:rPr lang="en-US" sz="1800" b="1" i="1" dirty="0"/>
                  <a:t>X</a:t>
                </a:r>
                <a:r>
                  <a:rPr lang="en-US" sz="1800" dirty="0"/>
                  <a:t> = (</a:t>
                </a:r>
                <a:r>
                  <a:rPr lang="en-US" sz="1800" b="1" i="1" dirty="0"/>
                  <a:t>x</a:t>
                </a:r>
                <a:r>
                  <a:rPr lang="en-US" sz="1800" baseline="-25000" dirty="0"/>
                  <a:t>1</a:t>
                </a:r>
                <a:r>
                  <a:rPr lang="en-US" sz="1800" dirty="0"/>
                  <a:t>, </a:t>
                </a:r>
                <a:r>
                  <a:rPr lang="en-US" sz="1800" b="1" i="1" dirty="0"/>
                  <a:t>x</a:t>
                </a:r>
                <a:r>
                  <a:rPr lang="en-US" sz="1800" baseline="-25000" dirty="0"/>
                  <a:t>2</a:t>
                </a:r>
                <a:r>
                  <a:rPr lang="en-US" sz="1800" dirty="0"/>
                  <a:t>,…, </a:t>
                </a:r>
                <a:r>
                  <a:rPr lang="en-US" sz="1800" b="1" i="1" dirty="0" err="1"/>
                  <a:t>x</a:t>
                </a:r>
                <a:r>
                  <a:rPr lang="en-US" sz="1800" i="1" baseline="-25000" dirty="0" err="1"/>
                  <a:t>m</a:t>
                </a:r>
                <a:r>
                  <a:rPr lang="en-US" sz="1800" dirty="0"/>
                  <a:t>)</a:t>
                </a:r>
                <a:r>
                  <a:rPr lang="en-US" sz="1800" i="1" baseline="30000" dirty="0"/>
                  <a:t>T</a:t>
                </a:r>
                <a:r>
                  <a:rPr lang="en-US" sz="1800" dirty="0"/>
                  <a:t> but the number of columns of query matrix </a:t>
                </a:r>
                <a:r>
                  <a:rPr lang="en-US" sz="1800" i="1" dirty="0"/>
                  <a:t>Q</a:t>
                </a:r>
                <a:r>
                  <a:rPr lang="en-US" sz="1800" dirty="0"/>
                  <a:t> and key matrix </a:t>
                </a:r>
                <a:r>
                  <a:rPr lang="en-US" sz="1800" i="1" dirty="0"/>
                  <a:t>K</a:t>
                </a:r>
                <a:r>
                  <a:rPr lang="en-US" sz="1800" dirty="0"/>
                  <a:t> is </a:t>
                </a:r>
                <a:r>
                  <a:rPr lang="en-US" sz="1800" i="1" dirty="0" err="1"/>
                  <a:t>d</a:t>
                </a:r>
                <a:r>
                  <a:rPr lang="en-US" sz="1800" i="1" baseline="-25000" dirty="0" err="1"/>
                  <a:t>k</a:t>
                </a:r>
                <a:r>
                  <a:rPr lang="en-US" sz="1800" dirty="0"/>
                  <a:t> whereas the number of columns of value matrix </a:t>
                </a:r>
                <a:r>
                  <a:rPr lang="en-US" sz="1800" i="1" dirty="0"/>
                  <a:t>V</a:t>
                </a:r>
                <a:r>
                  <a:rPr lang="en-US" sz="1800" dirty="0"/>
                  <a:t> is </a:t>
                </a:r>
                <a:r>
                  <a:rPr lang="en-US" sz="1800" i="1" dirty="0"/>
                  <a:t>d</a:t>
                </a:r>
                <a:r>
                  <a:rPr lang="en-US" sz="1800" i="1" baseline="-25000" dirty="0"/>
                  <a:t>v</a:t>
                </a:r>
                <a:r>
                  <a:rPr lang="en-US" sz="1800" dirty="0"/>
                  <a:t>. The number </a:t>
                </a:r>
                <a:r>
                  <a:rPr lang="en-US" sz="1800" i="1" dirty="0"/>
                  <a:t>m</a:t>
                </a:r>
                <a:r>
                  <a:rPr lang="en-US" sz="1800" dirty="0"/>
                  <a:t> of token is set according to concrete applications, which is often the number of words of the longest sentence. In literature (</a:t>
                </a:r>
                <a:r>
                  <a:rPr lang="en-US" sz="1800" dirty="0" err="1"/>
                  <a:t>Vaswani</a:t>
                </a:r>
                <a:r>
                  <a:rPr lang="en-US" sz="1800" dirty="0"/>
                  <a:t>, et al., 2017), </a:t>
                </a:r>
                <a:r>
                  <a:rPr lang="en-US" sz="1800" i="1" dirty="0" err="1"/>
                  <a:t>d</a:t>
                </a:r>
                <a:r>
                  <a:rPr lang="en-US" sz="1800" i="1" baseline="-25000" dirty="0" err="1"/>
                  <a:t>k</a:t>
                </a:r>
                <a:r>
                  <a:rPr lang="en-US" sz="1800" dirty="0"/>
                  <a:t> and </a:t>
                </a:r>
                <a:r>
                  <a:rPr lang="en-US" sz="1800" i="1" dirty="0"/>
                  <a:t>d</a:t>
                </a:r>
                <a:r>
                  <a:rPr lang="en-US" sz="1800" i="1" baseline="-25000" dirty="0"/>
                  <a:t>v</a:t>
                </a:r>
                <a:r>
                  <a:rPr lang="en-US" sz="1800" dirty="0"/>
                  <a:t> are called key dimension and value dimension,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m</a:t>
                </a:r>
                <a:r>
                  <a:rPr lang="en-US" sz="1800" dirty="0"/>
                  <a:t> x </a:t>
                </a:r>
                <a:r>
                  <a:rPr lang="en-US" sz="1800" i="1" dirty="0" err="1"/>
                  <a:t>d</a:t>
                </a:r>
                <a:r>
                  <a:rPr lang="en-US" sz="1800" i="1" baseline="-25000" dirty="0" err="1"/>
                  <a:t>k</a:t>
                </a:r>
                <a:r>
                  <a:rPr lang="en-US" sz="1800" dirty="0"/>
                  <a:t>, </a:t>
                </a:r>
                <a:r>
                  <a:rPr lang="en-US" sz="1800" i="1" dirty="0"/>
                  <a:t>m</a:t>
                </a:r>
                <a:r>
                  <a:rPr lang="en-US" sz="1800" dirty="0"/>
                  <a:t> x </a:t>
                </a:r>
                <a:r>
                  <a:rPr lang="en-US" sz="1800" i="1" dirty="0" err="1"/>
                  <a:t>d</a:t>
                </a:r>
                <a:r>
                  <a:rPr lang="en-US" sz="1800" i="1" baseline="-25000" dirty="0" err="1"/>
                  <a:t>k</a:t>
                </a:r>
                <a:r>
                  <a:rPr lang="en-US" sz="1800" dirty="0"/>
                  <a:t>, and </a:t>
                </a:r>
                <a:r>
                  <a:rPr lang="en-US" sz="1800" i="1" dirty="0"/>
                  <a:t>m</a:t>
                </a:r>
                <a:r>
                  <a:rPr lang="en-US" sz="1800" dirty="0"/>
                  <a:t> x </a:t>
                </a:r>
                <a:r>
                  <a:rPr lang="en-US" sz="1800" i="1" dirty="0"/>
                  <a:t>d</a:t>
                </a:r>
                <a:r>
                  <a:rPr lang="en-US" sz="1800" i="1" baseline="-25000" dirty="0"/>
                  <a:t>v</a:t>
                </a:r>
                <a:r>
                  <a:rPr lang="en-US" sz="1800" dirty="0"/>
                  <a:t>, respectively (</a:t>
                </a:r>
                <a:r>
                  <a:rPr lang="en-US" sz="1800" dirty="0" err="1"/>
                  <a:t>Vaswani</a:t>
                </a:r>
                <a:r>
                  <a:rPr lang="en-US" sz="1800" dirty="0"/>
                  <a:t>, et al., 2017), (Wikipedia, Transformer (deep learning architecture), 2019).</a:t>
                </a:r>
                <a:endParaRPr lang="en-US" sz="1800" dirty="0" smtClean="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oMath>
                    <m:oMath xmlns:m="http://schemas.openxmlformats.org/officeDocument/2006/math">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e>
                        <m:sup>
                          <m:r>
                            <a:rPr lang="en-US" sz="1800" i="1">
                              <a:latin typeface="Cambria Math" panose="02040503050406030204" pitchFamily="18" charset="0"/>
                            </a:rPr>
                            <m:t>𝑇</m:t>
                          </m:r>
                        </m:sup>
                      </m:sSup>
                    </m:oMath>
                  </m:oMathPara>
                </a14:m>
                <a:r>
                  <a:rPr lang="en-US" sz="1800" dirty="0"/>
                  <a:t/>
                </a:r>
                <a:br>
                  <a:rPr lang="en-US" sz="1800" dirty="0"/>
                </a:b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405" t="-589" r="-456"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213782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000" dirty="0" smtClean="0"/>
                  <a:t>Suppose every token vector </a:t>
                </a:r>
                <a:r>
                  <a:rPr lang="en-US" sz="2000" b="1" i="1" dirty="0"/>
                  <a:t>x</a:t>
                </a:r>
                <a:r>
                  <a:rPr lang="en-US" sz="2000" i="1" baseline="-25000" dirty="0"/>
                  <a:t>i</a:t>
                </a:r>
                <a:r>
                  <a:rPr lang="en-US" sz="2000" dirty="0"/>
                  <a:t> in sequence matrix </a:t>
                </a:r>
                <a:r>
                  <a:rPr lang="en-US" sz="2000" b="1" i="1" dirty="0"/>
                  <a:t>X</a:t>
                </a:r>
                <a:r>
                  <a:rPr lang="en-US" sz="2000" dirty="0"/>
                  <a:t> = (</a:t>
                </a:r>
                <a:r>
                  <a:rPr lang="en-US" sz="2000" b="1" i="1" dirty="0"/>
                  <a:t>x</a:t>
                </a:r>
                <a:r>
                  <a:rPr lang="en-US" sz="2000" baseline="-25000" dirty="0"/>
                  <a:t>1</a:t>
                </a:r>
                <a:r>
                  <a:rPr lang="en-US" sz="2000" dirty="0"/>
                  <a:t>, </a:t>
                </a:r>
                <a:r>
                  <a:rPr lang="en-US" sz="2000" b="1" i="1" dirty="0"/>
                  <a:t>x</a:t>
                </a:r>
                <a:r>
                  <a:rPr lang="en-US" sz="2000" baseline="-25000" dirty="0"/>
                  <a:t>2</a:t>
                </a:r>
                <a:r>
                  <a:rPr lang="en-US" sz="2000" dirty="0"/>
                  <a:t>,…, </a:t>
                </a:r>
                <a:r>
                  <a:rPr lang="en-US" sz="2000" b="1" i="1" dirty="0" err="1"/>
                  <a:t>x</a:t>
                </a:r>
                <a:r>
                  <a:rPr lang="en-US" sz="2000" i="1" baseline="-25000" dirty="0" err="1"/>
                  <a:t>m</a:t>
                </a:r>
                <a:r>
                  <a:rPr lang="en-US" sz="2000" dirty="0"/>
                  <a:t>)</a:t>
                </a:r>
                <a:r>
                  <a:rPr lang="en-US" sz="2000" i="1" baseline="30000" dirty="0"/>
                  <a:t>T</a:t>
                </a:r>
                <a:r>
                  <a:rPr lang="en-US" sz="2000" dirty="0"/>
                  <a:t> has </a:t>
                </a:r>
                <a:r>
                  <a:rPr lang="en-US" sz="2000" i="1" dirty="0" err="1"/>
                  <a:t>d</a:t>
                </a:r>
                <a:r>
                  <a:rPr lang="en-US" sz="2000" i="1" baseline="-25000" dirty="0" err="1"/>
                  <a:t>m</a:t>
                </a:r>
                <a:r>
                  <a:rPr lang="en-US" sz="2000" dirty="0"/>
                  <a:t> elements such that </a:t>
                </a:r>
                <a:r>
                  <a:rPr lang="en-US" sz="2000" i="1" dirty="0" err="1"/>
                  <a:t>d</a:t>
                </a:r>
                <a:r>
                  <a:rPr lang="en-US" sz="2000" i="1" baseline="-25000" dirty="0" err="1"/>
                  <a:t>m</a:t>
                </a:r>
                <a:r>
                  <a:rPr lang="en-US" sz="2000" dirty="0"/>
                  <a:t> is called model dimension which is often 512 in NLP.</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sup>
                          <m:r>
                            <a:rPr lang="en-US" sz="2000" i="1">
                              <a:latin typeface="Cambria Math" panose="02040503050406030204" pitchFamily="18" charset="0"/>
                            </a:rPr>
                            <m:t>𝑇</m:t>
                          </m:r>
                        </m:sup>
                      </m:sSup>
                    </m:oMath>
                  </m:oMathPara>
                </a14:m>
                <a:endParaRPr lang="en-US" sz="2000" dirty="0"/>
              </a:p>
              <a:p>
                <a:pPr marL="0" indent="0">
                  <a:buNone/>
                </a:pPr>
                <a:r>
                  <a:rPr lang="en-US" sz="2000" dirty="0"/>
                  <a:t>Query matrix </a:t>
                </a:r>
                <a:r>
                  <a:rPr lang="en-US" sz="2000" i="1" dirty="0"/>
                  <a:t>Q</a:t>
                </a:r>
                <a:r>
                  <a:rPr lang="en-US" sz="2000" dirty="0"/>
                  <a:t>, key matrix </a:t>
                </a:r>
                <a:r>
                  <a:rPr lang="en-US" sz="2000" i="1" dirty="0"/>
                  <a:t>K</a:t>
                </a:r>
                <a:r>
                  <a:rPr lang="en-US" sz="2000" dirty="0"/>
                  <a:t>, and value matrix </a:t>
                </a:r>
                <a:r>
                  <a:rPr lang="en-US" sz="2000" i="1" dirty="0"/>
                  <a:t>V</a:t>
                </a:r>
                <a:r>
                  <a:rPr lang="en-US" sz="2000" dirty="0"/>
                  <a:t> are determined by products of sequence matrix </a:t>
                </a:r>
                <a:r>
                  <a:rPr lang="en-US" sz="2000" b="1" i="1" dirty="0"/>
                  <a:t>X</a:t>
                </a:r>
                <a:r>
                  <a:rPr lang="en-US" sz="2000" dirty="0"/>
                  <a:t> and query weight matrix </a:t>
                </a:r>
                <a:r>
                  <a:rPr lang="en-US" sz="2000" i="1" dirty="0"/>
                  <a:t>W</a:t>
                </a:r>
                <a:r>
                  <a:rPr lang="en-US" sz="2000" i="1" baseline="30000" dirty="0"/>
                  <a:t>Q</a:t>
                </a:r>
                <a:r>
                  <a:rPr lang="en-US" sz="2000" dirty="0"/>
                  <a:t>, key weight matrix </a:t>
                </a:r>
                <a:r>
                  <a:rPr lang="en-US" sz="2000" i="1" dirty="0"/>
                  <a:t>W</a:t>
                </a:r>
                <a:r>
                  <a:rPr lang="en-US" sz="2000" i="1" baseline="30000" dirty="0"/>
                  <a:t>K</a:t>
                </a:r>
                <a:r>
                  <a:rPr lang="en-US" sz="2000" dirty="0"/>
                  <a:t>, value weight matrix </a:t>
                </a:r>
                <a:r>
                  <a:rPr lang="en-US" sz="2000" i="1" dirty="0"/>
                  <a:t>W</a:t>
                </a:r>
                <a:r>
                  <a:rPr lang="en-US" sz="2000" i="1" baseline="30000" dirty="0"/>
                  <a:t>V</a:t>
                </a:r>
                <a:r>
                  <a:rPr lang="en-US" sz="20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𝑄</m:t>
                            </m:r>
                            <m:r>
                              <a:rPr lang="en-US" sz="2000" i="1">
                                <a:latin typeface="Cambria Math" panose="02040503050406030204" pitchFamily="18" charset="0"/>
                              </a:rPr>
                              <m:t>=</m:t>
                            </m:r>
                            <m:r>
                              <a:rPr lang="en-US" sz="2000" b="1" i="1">
                                <a:latin typeface="Cambria Math" panose="02040503050406030204" pitchFamily="18" charset="0"/>
                              </a:rPr>
                              <m:t>𝑿</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𝑄</m:t>
                                </m:r>
                              </m:sup>
                            </m:sSup>
                          </m:e>
                        </m:mr>
                        <m:mr>
                          <m:e>
                            <m:r>
                              <a:rPr lang="en-US" sz="2000" i="1">
                                <a:latin typeface="Cambria Math" panose="02040503050406030204" pitchFamily="18" charset="0"/>
                              </a:rPr>
                              <m:t>𝐾</m:t>
                            </m:r>
                            <m:r>
                              <a:rPr lang="en-US" sz="2000" i="1">
                                <a:latin typeface="Cambria Math" panose="02040503050406030204" pitchFamily="18" charset="0"/>
                              </a:rPr>
                              <m:t>=</m:t>
                            </m:r>
                            <m:r>
                              <a:rPr lang="en-US" sz="2000" b="1" i="1">
                                <a:latin typeface="Cambria Math" panose="02040503050406030204" pitchFamily="18" charset="0"/>
                              </a:rPr>
                              <m:t>𝑿</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𝐾</m:t>
                                </m:r>
                              </m:sup>
                            </m:sSup>
                          </m:e>
                        </m:mr>
                        <m:mr>
                          <m:e>
                            <m:r>
                              <a:rPr lang="en-US" sz="2000" i="1">
                                <a:latin typeface="Cambria Math" panose="02040503050406030204" pitchFamily="18" charset="0"/>
                              </a:rPr>
                              <m:t>𝑉</m:t>
                            </m:r>
                            <m:r>
                              <a:rPr lang="en-US" sz="2000" i="1">
                                <a:latin typeface="Cambria Math" panose="02040503050406030204" pitchFamily="18" charset="0"/>
                              </a:rPr>
                              <m:t>=</m:t>
                            </m:r>
                            <m:r>
                              <a:rPr lang="en-US" sz="2000" b="1" i="1">
                                <a:latin typeface="Cambria Math" panose="02040503050406030204" pitchFamily="18" charset="0"/>
                              </a:rPr>
                              <m:t>𝑿</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𝑉</m:t>
                                </m:r>
                              </m:sup>
                            </m:sSup>
                          </m:e>
                        </m:mr>
                      </m:m>
                    </m:oMath>
                  </m:oMathPara>
                </a14:m>
                <a:endParaRPr lang="en-US" sz="2000" dirty="0"/>
              </a:p>
              <a:p>
                <a:pPr marL="0" indent="0">
                  <a:buNone/>
                </a:pPr>
                <a:r>
                  <a:rPr lang="en-US" sz="2000" dirty="0"/>
                  <a:t>Of course, dimensions of weight matrices </a:t>
                </a:r>
                <a:r>
                  <a:rPr lang="en-US" sz="2000" i="1" dirty="0"/>
                  <a:t>W</a:t>
                </a:r>
                <a:r>
                  <a:rPr lang="en-US" sz="2000" i="1" baseline="30000" dirty="0"/>
                  <a:t>Q</a:t>
                </a:r>
                <a:r>
                  <a:rPr lang="en-US" sz="2000" dirty="0"/>
                  <a:t>, </a:t>
                </a:r>
                <a:r>
                  <a:rPr lang="en-US" sz="2000" i="1" dirty="0"/>
                  <a:t>W</a:t>
                </a:r>
                <a:r>
                  <a:rPr lang="en-US" sz="2000" i="1" baseline="30000" dirty="0"/>
                  <a:t>K</a:t>
                </a:r>
                <a:r>
                  <a:rPr lang="en-US" sz="2000" dirty="0"/>
                  <a:t>, and </a:t>
                </a:r>
                <a:r>
                  <a:rPr lang="en-US" sz="2000" i="1" dirty="0"/>
                  <a:t>W</a:t>
                </a:r>
                <a:r>
                  <a:rPr lang="en-US" sz="2000" i="1" baseline="30000" dirty="0"/>
                  <a:t>V</a:t>
                </a:r>
                <a:r>
                  <a:rPr lang="en-US" sz="2000" dirty="0"/>
                  <a:t> are </a:t>
                </a:r>
                <a:r>
                  <a:rPr lang="en-US" sz="2000" i="1" dirty="0" err="1"/>
                  <a:t>d</a:t>
                </a:r>
                <a:r>
                  <a:rPr lang="en-US" sz="2000" i="1" baseline="-25000" dirty="0" err="1"/>
                  <a:t>m</a:t>
                </a:r>
                <a:r>
                  <a:rPr lang="en-US" sz="2000" dirty="0"/>
                  <a:t> x </a:t>
                </a:r>
                <a:r>
                  <a:rPr lang="en-US" sz="2000" i="1" dirty="0" err="1"/>
                  <a:t>d</a:t>
                </a:r>
                <a:r>
                  <a:rPr lang="en-US" sz="2000" i="1" baseline="-25000" dirty="0" err="1"/>
                  <a:t>k</a:t>
                </a:r>
                <a:r>
                  <a:rPr lang="en-US" sz="2000" dirty="0"/>
                  <a:t>, </a:t>
                </a:r>
                <a:r>
                  <a:rPr lang="en-US" sz="2000" i="1" dirty="0" err="1"/>
                  <a:t>d</a:t>
                </a:r>
                <a:r>
                  <a:rPr lang="en-US" sz="2000" i="1" baseline="-25000" dirty="0" err="1"/>
                  <a:t>m</a:t>
                </a:r>
                <a:r>
                  <a:rPr lang="en-US" sz="2000" dirty="0"/>
                  <a:t> x </a:t>
                </a:r>
                <a:r>
                  <a:rPr lang="en-US" sz="2000" i="1" dirty="0" err="1"/>
                  <a:t>d</a:t>
                </a:r>
                <a:r>
                  <a:rPr lang="en-US" sz="2000" i="1" baseline="-25000" dirty="0" err="1"/>
                  <a:t>k</a:t>
                </a:r>
                <a:r>
                  <a:rPr lang="en-US" sz="2000" dirty="0"/>
                  <a:t>, and </a:t>
                </a:r>
                <a:r>
                  <a:rPr lang="en-US" sz="2000" i="1" dirty="0" err="1"/>
                  <a:t>d</a:t>
                </a:r>
                <a:r>
                  <a:rPr lang="en-US" sz="2000" i="1" baseline="-25000" dirty="0" err="1"/>
                  <a:t>m</a:t>
                </a:r>
                <a:r>
                  <a:rPr lang="en-US" sz="2000" dirty="0"/>
                  <a:t> x </a:t>
                </a:r>
                <a:r>
                  <a:rPr lang="en-US" sz="2000" i="1" dirty="0"/>
                  <a:t>d</a:t>
                </a:r>
                <a:r>
                  <a:rPr lang="en-US" sz="2000" i="1" baseline="-25000" dirty="0"/>
                  <a:t>v</a:t>
                </a:r>
                <a:r>
                  <a:rPr lang="en-US" sz="2000" dirty="0"/>
                  <a:t>, respectively. All of them have </a:t>
                </a:r>
                <a:r>
                  <a:rPr lang="en-US" sz="2000" i="1" dirty="0" err="1"/>
                  <a:t>d</a:t>
                </a:r>
                <a:r>
                  <a:rPr lang="en-US" sz="2000" i="1" baseline="-25000" dirty="0" err="1"/>
                  <a:t>m</a:t>
                </a:r>
                <a:r>
                  <a:rPr lang="en-US" sz="2000" dirty="0"/>
                  <a:t> rows. Matrices </a:t>
                </a:r>
                <a:r>
                  <a:rPr lang="en-US" sz="2000" i="1" dirty="0"/>
                  <a:t>W</a:t>
                </a:r>
                <a:r>
                  <a:rPr lang="en-US" sz="2000" i="1" baseline="30000" dirty="0"/>
                  <a:t>Q</a:t>
                </a:r>
                <a:r>
                  <a:rPr lang="en-US" sz="2000" dirty="0"/>
                  <a:t> and </a:t>
                </a:r>
                <a:r>
                  <a:rPr lang="en-US" sz="2000" i="1" dirty="0"/>
                  <a:t>W</a:t>
                </a:r>
                <a:r>
                  <a:rPr lang="en-US" sz="2000" i="1" baseline="30000" dirty="0"/>
                  <a:t>K</a:t>
                </a:r>
                <a:r>
                  <a:rPr lang="en-US" sz="2000" dirty="0"/>
                  <a:t> have </a:t>
                </a:r>
                <a:r>
                  <a:rPr lang="en-US" sz="2000" i="1" dirty="0" err="1"/>
                  <a:t>d</a:t>
                </a:r>
                <a:r>
                  <a:rPr lang="en-US" sz="2000" i="1" baseline="-25000" dirty="0" err="1"/>
                  <a:t>k</a:t>
                </a:r>
                <a:r>
                  <a:rPr lang="en-US" sz="2000" dirty="0"/>
                  <a:t> columns whereas matrix </a:t>
                </a:r>
                <a:r>
                  <a:rPr lang="en-US" sz="2000" i="1" dirty="0"/>
                  <a:t>W</a:t>
                </a:r>
                <a:r>
                  <a:rPr lang="en-US" sz="2000" i="1" baseline="30000" dirty="0"/>
                  <a:t>V</a:t>
                </a:r>
                <a:r>
                  <a:rPr lang="en-US" sz="2000" dirty="0"/>
                  <a:t> have </a:t>
                </a:r>
                <a:r>
                  <a:rPr lang="en-US" sz="2000" i="1" dirty="0"/>
                  <a:t>d</a:t>
                </a:r>
                <a:r>
                  <a:rPr lang="en-US" sz="2000" i="1" baseline="-25000" dirty="0"/>
                  <a:t>v</a:t>
                </a:r>
                <a:r>
                  <a:rPr lang="en-US" sz="2000" dirty="0"/>
                  <a:t> columns.</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𝑄</m:t>
                          </m:r>
                        </m:sup>
                      </m:sSup>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11</m:t>
                                    </m:r>
                                  </m:sub>
                                  <m:sup>
                                    <m:r>
                                      <a:rPr lang="en-US" sz="2000" i="1">
                                        <a:latin typeface="Cambria Math" panose="02040503050406030204" pitchFamily="18" charset="0"/>
                                      </a:rPr>
                                      <m:t>𝑄</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11</m:t>
                                    </m:r>
                                  </m:sub>
                                  <m:sup>
                                    <m:r>
                                      <a:rPr lang="en-US" sz="2000" i="1">
                                        <a:latin typeface="Cambria Math" panose="02040503050406030204" pitchFamily="18" charset="0"/>
                                      </a:rPr>
                                      <m:t>𝑄</m:t>
                                    </m:r>
                                  </m:sup>
                                </m:sSubSup>
                              </m:e>
                              <m:e>
                                <m:r>
                                  <a:rPr lang="en-US" sz="2000" i="1">
                                    <a:latin typeface="Cambria Math" panose="02040503050406030204" pitchFamily="18" charset="0"/>
                                  </a:rPr>
                                  <m:t>⋯</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𝑘</m:t>
                                        </m:r>
                                      </m:sub>
                                    </m:sSub>
                                  </m:sub>
                                  <m:sup>
                                    <m:r>
                                      <a:rPr lang="en-US" sz="2000" i="1">
                                        <a:latin typeface="Cambria Math" panose="02040503050406030204" pitchFamily="18" charset="0"/>
                                      </a:rPr>
                                      <m:t>𝑄</m:t>
                                    </m:r>
                                  </m:sup>
                                </m:sSubSup>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21</m:t>
                                    </m:r>
                                  </m:sub>
                                  <m:sup>
                                    <m:r>
                                      <a:rPr lang="en-US" sz="2000" i="1">
                                        <a:latin typeface="Cambria Math" panose="02040503050406030204" pitchFamily="18" charset="0"/>
                                      </a:rPr>
                                      <m:t>𝑄</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22</m:t>
                                    </m:r>
                                  </m:sub>
                                  <m:sup>
                                    <m:r>
                                      <a:rPr lang="en-US" sz="2000" i="1">
                                        <a:latin typeface="Cambria Math" panose="02040503050406030204" pitchFamily="18" charset="0"/>
                                      </a:rPr>
                                      <m:t>𝑄</m:t>
                                    </m:r>
                                  </m:sup>
                                </m:sSubSup>
                              </m:e>
                              <m:e>
                                <m:r>
                                  <a:rPr lang="en-US" sz="2000" i="1">
                                    <a:latin typeface="Cambria Math" panose="02040503050406030204" pitchFamily="18" charset="0"/>
                                  </a:rPr>
                                  <m:t>⋯</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𝑘</m:t>
                                        </m:r>
                                      </m:sub>
                                    </m:sSub>
                                  </m:sub>
                                  <m:sup>
                                    <m:r>
                                      <a:rPr lang="en-US" sz="2000" i="1">
                                        <a:latin typeface="Cambria Math" panose="02040503050406030204" pitchFamily="18" charset="0"/>
                                      </a:rPr>
                                      <m:t>𝑄</m:t>
                                    </m:r>
                                  </m:sup>
                                </m:sSubSup>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r>
                                      <a:rPr lang="en-US" sz="2000" i="1">
                                        <a:latin typeface="Cambria Math" panose="02040503050406030204" pitchFamily="18" charset="0"/>
                                      </a:rPr>
                                      <m:t>1</m:t>
                                    </m:r>
                                  </m:sub>
                                  <m:sup>
                                    <m:r>
                                      <a:rPr lang="en-US" sz="2000" i="1">
                                        <a:latin typeface="Cambria Math" panose="02040503050406030204" pitchFamily="18" charset="0"/>
                                      </a:rPr>
                                      <m:t>𝑄</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r>
                                      <a:rPr lang="en-US" sz="2000" i="1">
                                        <a:latin typeface="Cambria Math" panose="02040503050406030204" pitchFamily="18" charset="0"/>
                                      </a:rPr>
                                      <m:t>2</m:t>
                                    </m:r>
                                  </m:sub>
                                  <m:sup>
                                    <m:r>
                                      <a:rPr lang="en-US" sz="2000" i="1">
                                        <a:latin typeface="Cambria Math" panose="02040503050406030204" pitchFamily="18" charset="0"/>
                                      </a:rPr>
                                      <m:t>𝑄</m:t>
                                    </m:r>
                                  </m:sup>
                                </m:sSubSup>
                              </m:e>
                              <m:e>
                                <m:r>
                                  <a:rPr lang="en-US" sz="2000" i="1">
                                    <a:latin typeface="Cambria Math" panose="02040503050406030204" pitchFamily="18" charset="0"/>
                                  </a:rPr>
                                  <m:t>⋯</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𝑘</m:t>
                                        </m:r>
                                      </m:sub>
                                    </m:sSub>
                                  </m:sub>
                                  <m:sup>
                                    <m:r>
                                      <a:rPr lang="en-US" sz="2000" i="1">
                                        <a:latin typeface="Cambria Math" panose="02040503050406030204" pitchFamily="18" charset="0"/>
                                      </a:rPr>
                                      <m:t>𝑄</m:t>
                                    </m:r>
                                  </m:sup>
                                </m:sSubSup>
                              </m:e>
                            </m:mr>
                          </m:m>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𝐾</m:t>
                          </m:r>
                        </m:sup>
                      </m:sSup>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11</m:t>
                                    </m:r>
                                  </m:sub>
                                  <m:sup>
                                    <m:r>
                                      <a:rPr lang="en-US" sz="2000" i="1">
                                        <a:latin typeface="Cambria Math" panose="02040503050406030204" pitchFamily="18" charset="0"/>
                                      </a:rPr>
                                      <m:t>𝐾</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11</m:t>
                                    </m:r>
                                  </m:sub>
                                  <m:sup>
                                    <m:r>
                                      <a:rPr lang="en-US" sz="2000" i="1">
                                        <a:latin typeface="Cambria Math" panose="02040503050406030204" pitchFamily="18" charset="0"/>
                                      </a:rPr>
                                      <m:t>𝐾</m:t>
                                    </m:r>
                                  </m:sup>
                                </m:sSubSup>
                              </m:e>
                              <m:e>
                                <m:r>
                                  <a:rPr lang="en-US" sz="2000" i="1">
                                    <a:latin typeface="Cambria Math" panose="02040503050406030204" pitchFamily="18" charset="0"/>
                                  </a:rPr>
                                  <m:t>⋯</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𝑘</m:t>
                                        </m:r>
                                      </m:sub>
                                    </m:sSub>
                                  </m:sub>
                                  <m:sup>
                                    <m:r>
                                      <a:rPr lang="en-US" sz="2000" i="1">
                                        <a:latin typeface="Cambria Math" panose="02040503050406030204" pitchFamily="18" charset="0"/>
                                      </a:rPr>
                                      <m:t>𝐾</m:t>
                                    </m:r>
                                  </m:sup>
                                </m:sSubSup>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21</m:t>
                                    </m:r>
                                  </m:sub>
                                  <m:sup>
                                    <m:r>
                                      <a:rPr lang="en-US" sz="2000" i="1">
                                        <a:latin typeface="Cambria Math" panose="02040503050406030204" pitchFamily="18" charset="0"/>
                                      </a:rPr>
                                      <m:t>𝐾</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22</m:t>
                                    </m:r>
                                  </m:sub>
                                  <m:sup>
                                    <m:r>
                                      <a:rPr lang="en-US" sz="2000" i="1">
                                        <a:latin typeface="Cambria Math" panose="02040503050406030204" pitchFamily="18" charset="0"/>
                                      </a:rPr>
                                      <m:t>𝐾</m:t>
                                    </m:r>
                                  </m:sup>
                                </m:sSubSup>
                              </m:e>
                              <m:e>
                                <m:r>
                                  <a:rPr lang="en-US" sz="2000" i="1">
                                    <a:latin typeface="Cambria Math" panose="02040503050406030204" pitchFamily="18" charset="0"/>
                                  </a:rPr>
                                  <m:t>⋯</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𝑘</m:t>
                                        </m:r>
                                      </m:sub>
                                    </m:sSub>
                                  </m:sub>
                                  <m:sup>
                                    <m:r>
                                      <a:rPr lang="en-US" sz="2000" i="1">
                                        <a:latin typeface="Cambria Math" panose="02040503050406030204" pitchFamily="18" charset="0"/>
                                      </a:rPr>
                                      <m:t>𝐾</m:t>
                                    </m:r>
                                  </m:sup>
                                </m:sSubSup>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r>
                                      <a:rPr lang="en-US" sz="2000" i="1">
                                        <a:latin typeface="Cambria Math" panose="02040503050406030204" pitchFamily="18" charset="0"/>
                                      </a:rPr>
                                      <m:t>1</m:t>
                                    </m:r>
                                  </m:sub>
                                  <m:sup>
                                    <m:r>
                                      <a:rPr lang="en-US" sz="2000" i="1">
                                        <a:latin typeface="Cambria Math" panose="02040503050406030204" pitchFamily="18" charset="0"/>
                                      </a:rPr>
                                      <m:t>𝐾</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r>
                                      <a:rPr lang="en-US" sz="2000" i="1">
                                        <a:latin typeface="Cambria Math" panose="02040503050406030204" pitchFamily="18" charset="0"/>
                                      </a:rPr>
                                      <m:t>2</m:t>
                                    </m:r>
                                  </m:sub>
                                  <m:sup>
                                    <m:r>
                                      <a:rPr lang="en-US" sz="2000" i="1">
                                        <a:latin typeface="Cambria Math" panose="02040503050406030204" pitchFamily="18" charset="0"/>
                                      </a:rPr>
                                      <m:t>𝐾</m:t>
                                    </m:r>
                                  </m:sup>
                                </m:sSubSup>
                              </m:e>
                              <m:e>
                                <m:r>
                                  <a:rPr lang="en-US" sz="2000" i="1">
                                    <a:latin typeface="Cambria Math" panose="02040503050406030204" pitchFamily="18" charset="0"/>
                                  </a:rPr>
                                  <m:t>⋯</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𝑘</m:t>
                                        </m:r>
                                      </m:sub>
                                    </m:sSub>
                                  </m:sub>
                                  <m:sup>
                                    <m:r>
                                      <a:rPr lang="en-US" sz="2000" i="1">
                                        <a:latin typeface="Cambria Math" panose="02040503050406030204" pitchFamily="18" charset="0"/>
                                      </a:rPr>
                                      <m:t>𝐾</m:t>
                                    </m:r>
                                  </m:sup>
                                </m:sSubSup>
                              </m:e>
                            </m:mr>
                          </m:m>
                        </m:e>
                      </m:d>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𝑊</m:t>
                          </m:r>
                        </m:e>
                        <m:sup>
                          <m:r>
                            <a:rPr lang="en-US" sz="2000" i="1">
                              <a:latin typeface="Cambria Math" panose="02040503050406030204" pitchFamily="18" charset="0"/>
                            </a:rPr>
                            <m:t>𝑉</m:t>
                          </m:r>
                        </m:sup>
                      </m:sSup>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11</m:t>
                                    </m:r>
                                  </m:sub>
                                  <m:sup>
                                    <m:r>
                                      <a:rPr lang="en-US" sz="2000" i="1">
                                        <a:latin typeface="Cambria Math" panose="02040503050406030204" pitchFamily="18" charset="0"/>
                                      </a:rPr>
                                      <m:t>𝑉</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11</m:t>
                                    </m:r>
                                  </m:sub>
                                  <m:sup>
                                    <m:r>
                                      <a:rPr lang="en-US" sz="2000" i="1">
                                        <a:latin typeface="Cambria Math" panose="02040503050406030204" pitchFamily="18" charset="0"/>
                                      </a:rPr>
                                      <m:t>𝑉</m:t>
                                    </m:r>
                                  </m:sup>
                                </m:sSubSup>
                              </m:e>
                              <m:e>
                                <m:r>
                                  <a:rPr lang="en-US" sz="2000" i="1">
                                    <a:latin typeface="Cambria Math" panose="02040503050406030204" pitchFamily="18" charset="0"/>
                                  </a:rPr>
                                  <m:t>⋯</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𝑣</m:t>
                                        </m:r>
                                      </m:sub>
                                    </m:sSub>
                                  </m:sub>
                                  <m:sup>
                                    <m:r>
                                      <a:rPr lang="en-US" sz="2000" i="1">
                                        <a:latin typeface="Cambria Math" panose="02040503050406030204" pitchFamily="18" charset="0"/>
                                      </a:rPr>
                                      <m:t>𝑉</m:t>
                                    </m:r>
                                  </m:sup>
                                </m:sSubSup>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21</m:t>
                                    </m:r>
                                  </m:sub>
                                  <m:sup>
                                    <m:r>
                                      <a:rPr lang="en-US" sz="2000" i="1">
                                        <a:latin typeface="Cambria Math" panose="02040503050406030204" pitchFamily="18" charset="0"/>
                                      </a:rPr>
                                      <m:t>𝑉</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22</m:t>
                                    </m:r>
                                  </m:sub>
                                  <m:sup>
                                    <m:r>
                                      <a:rPr lang="en-US" sz="2000" i="1">
                                        <a:latin typeface="Cambria Math" panose="02040503050406030204" pitchFamily="18" charset="0"/>
                                      </a:rPr>
                                      <m:t>𝑉</m:t>
                                    </m:r>
                                  </m:sup>
                                </m:sSubSup>
                              </m:e>
                              <m:e>
                                <m:r>
                                  <a:rPr lang="en-US" sz="2000" i="1">
                                    <a:latin typeface="Cambria Math" panose="02040503050406030204" pitchFamily="18" charset="0"/>
                                  </a:rPr>
                                  <m:t>⋯</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𝑘</m:t>
                                        </m:r>
                                      </m:sub>
                                    </m:sSub>
                                  </m:sub>
                                  <m:sup>
                                    <m:r>
                                      <a:rPr lang="en-US" sz="2000" i="1">
                                        <a:latin typeface="Cambria Math" panose="02040503050406030204" pitchFamily="18" charset="0"/>
                                      </a:rPr>
                                      <m:t>𝑉</m:t>
                                    </m:r>
                                  </m:sup>
                                </m:sSubSup>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r>
                                      <a:rPr lang="en-US" sz="2000" i="1">
                                        <a:latin typeface="Cambria Math" panose="02040503050406030204" pitchFamily="18" charset="0"/>
                                      </a:rPr>
                                      <m:t>1</m:t>
                                    </m:r>
                                  </m:sub>
                                  <m:sup>
                                    <m:r>
                                      <a:rPr lang="en-US" sz="2000" i="1">
                                        <a:latin typeface="Cambria Math" panose="02040503050406030204" pitchFamily="18" charset="0"/>
                                      </a:rPr>
                                      <m:t>𝑉</m:t>
                                    </m:r>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r>
                                      <a:rPr lang="en-US" sz="2000" i="1">
                                        <a:latin typeface="Cambria Math" panose="02040503050406030204" pitchFamily="18" charset="0"/>
                                      </a:rPr>
                                      <m:t>2</m:t>
                                    </m:r>
                                  </m:sub>
                                  <m:sup>
                                    <m:r>
                                      <a:rPr lang="en-US" sz="2000" i="1">
                                        <a:latin typeface="Cambria Math" panose="02040503050406030204" pitchFamily="18" charset="0"/>
                                      </a:rPr>
                                      <m:t>𝑉</m:t>
                                    </m:r>
                                  </m:sup>
                                </m:sSubSup>
                              </m:e>
                              <m:e>
                                <m:r>
                                  <a:rPr lang="en-US" sz="2000" i="1">
                                    <a:latin typeface="Cambria Math" panose="02040503050406030204" pitchFamily="18" charset="0"/>
                                  </a:rPr>
                                  <m:t>⋯</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𝑘</m:t>
                                        </m:r>
                                      </m:sub>
                                    </m:sSub>
                                  </m:sub>
                                  <m:sup>
                                    <m:r>
                                      <a:rPr lang="en-US" sz="2000" i="1">
                                        <a:latin typeface="Cambria Math" panose="02040503050406030204" pitchFamily="18" charset="0"/>
                                      </a:rPr>
                                      <m:t>𝑉</m:t>
                                    </m:r>
                                  </m:sup>
                                </m:sSubSup>
                              </m:e>
                            </m:mr>
                          </m:m>
                        </m:e>
                      </m:d>
                    </m:oMath>
                  </m:oMathPara>
                </a14:m>
                <a:r>
                  <a:rPr lang="en-US" sz="2000" dirty="0"/>
                  <a:t/>
                </a:r>
                <a:br>
                  <a:rPr lang="en-US" sz="2000" dirty="0"/>
                </a:b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57" t="-589" r="-50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132253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a:t>
            </a:r>
          </a:p>
          <a:p>
            <a:pPr marL="457200" indent="-457200">
              <a:buFont typeface="+mj-lt"/>
              <a:buAutoNum type="arabicPeriod"/>
            </a:pPr>
            <a:r>
              <a:rPr lang="en-US" dirty="0"/>
              <a:t>Sequence generation and attention</a:t>
            </a:r>
            <a:endParaRPr lang="en-US" dirty="0" smtClean="0"/>
          </a:p>
          <a:p>
            <a:pPr marL="457200" indent="-457200">
              <a:buFont typeface="+mj-lt"/>
              <a:buAutoNum type="arabicPeriod"/>
            </a:pPr>
            <a:r>
              <a:rPr lang="en-US" dirty="0"/>
              <a:t>Transformer</a:t>
            </a:r>
            <a:endParaRPr lang="en-US" dirty="0" smtClean="0"/>
          </a:p>
          <a:p>
            <a:pPr marL="457200" indent="-457200">
              <a:buFont typeface="+mj-lt"/>
              <a:buAutoNum type="arabicPeriod"/>
            </a:pPr>
            <a:r>
              <a:rPr lang="en-US" dirty="0"/>
              <a:t>Pre-trained </a:t>
            </a:r>
            <a:r>
              <a:rPr lang="en-US" dirty="0" smtClean="0"/>
              <a:t>model</a:t>
            </a:r>
          </a:p>
          <a:p>
            <a:pPr marL="457200" indent="-457200">
              <a:buFont typeface="+mj-lt"/>
              <a:buAutoNum type="arabicPeriod"/>
            </a:pPr>
            <a:r>
              <a:rPr lang="en-US" dirty="0"/>
              <a:t>Conclusions</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200" dirty="0"/>
                  <a:t>Attention is calculated based on scaled product of query matrix </a:t>
                </a:r>
                <a:r>
                  <a:rPr lang="en-US" sz="2200" i="1" dirty="0"/>
                  <a:t>Q</a:t>
                </a:r>
                <a:r>
                  <a:rPr lang="en-US" sz="2200" dirty="0"/>
                  <a:t>, key matrix </a:t>
                </a:r>
                <a:r>
                  <a:rPr lang="en-US" sz="2200" i="1" dirty="0"/>
                  <a:t>K</a:t>
                </a:r>
                <a:r>
                  <a:rPr lang="en-US" sz="2200" dirty="0"/>
                  <a:t>, and value matrix </a:t>
                </a:r>
                <a:r>
                  <a:rPr lang="en-US" sz="2200" i="1" dirty="0"/>
                  <a:t>V</a:t>
                </a:r>
                <a:r>
                  <a:rPr lang="en-US" sz="2200" dirty="0"/>
                  <a:t> in order to make effects on value matrix </a:t>
                </a:r>
                <a:r>
                  <a:rPr lang="en-US" sz="2200" i="1" dirty="0"/>
                  <a:t>V</a:t>
                </a:r>
                <a:r>
                  <a:rPr lang="en-US" sz="2200" dirty="0"/>
                  <a:t> specifying real sequence by probabilities and moreover, these probabilities are calculated by matching query matrix </a:t>
                </a:r>
                <a:r>
                  <a:rPr lang="en-US" sz="2200" i="1" dirty="0"/>
                  <a:t>Q</a:t>
                </a:r>
                <a:r>
                  <a:rPr lang="en-US" sz="2200" dirty="0"/>
                  <a:t> specifying query sequence and key matrix </a:t>
                </a:r>
                <a:r>
                  <a:rPr lang="en-US" sz="2200" i="1" dirty="0"/>
                  <a:t>K</a:t>
                </a:r>
                <a:r>
                  <a:rPr lang="en-US" sz="2200" dirty="0"/>
                  <a:t> specifying key sequence, which is similar to searching mechanism. These probabilities are also based on soft-max function, which implies weights too. Moreover, attention focuses on all tokens of sequence, which improves meaningful context of sentence in NLP. Given matrices </a:t>
                </a:r>
                <a:r>
                  <a:rPr lang="en-US" sz="2200" i="1" dirty="0"/>
                  <a:t>Q</a:t>
                </a:r>
                <a:r>
                  <a:rPr lang="en-US" sz="2200" dirty="0"/>
                  <a:t>, </a:t>
                </a:r>
                <a:r>
                  <a:rPr lang="en-US" sz="2200" i="1" dirty="0"/>
                  <a:t>K</a:t>
                </a:r>
                <a:r>
                  <a:rPr lang="en-US" sz="2200" dirty="0"/>
                  <a:t>, and </a:t>
                </a:r>
                <a:r>
                  <a:rPr lang="en-US" sz="2200" i="1" dirty="0"/>
                  <a:t>V</a:t>
                </a:r>
                <a:r>
                  <a:rPr lang="en-US" sz="2200" dirty="0"/>
                  <a:t>, attention of </a:t>
                </a:r>
                <a:r>
                  <a:rPr lang="en-US" sz="2200" i="1" dirty="0"/>
                  <a:t>Q</a:t>
                </a:r>
                <a:r>
                  <a:rPr lang="en-US" sz="2200" dirty="0"/>
                  <a:t>, </a:t>
                </a:r>
                <a:r>
                  <a:rPr lang="en-US" sz="2200" i="1" dirty="0"/>
                  <a:t>K</a:t>
                </a:r>
                <a:r>
                  <a:rPr lang="en-US" sz="2200" dirty="0"/>
                  <a:t>, and </a:t>
                </a:r>
                <a:r>
                  <a:rPr lang="en-US" sz="2200" i="1" dirty="0"/>
                  <a:t>V</a:t>
                </a:r>
                <a:r>
                  <a:rPr lang="en-US" sz="220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b="1" i="1">
                              <a:latin typeface="Cambria Math" panose="02040503050406030204" pitchFamily="18" charset="0"/>
                            </a:rPr>
                            <m:t>𝑿</m:t>
                          </m:r>
                        </m:e>
                      </m:d>
                      <m:r>
                        <a:rPr lang="en-US" sz="2200">
                          <a:latin typeface="Cambria Math" panose="02040503050406030204" pitchFamily="18" charset="0"/>
                        </a:rPr>
                        <m:t>=</m:t>
                      </m:r>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i="1">
                              <a:latin typeface="Cambria Math" panose="02040503050406030204" pitchFamily="18" charset="0"/>
                            </a:rPr>
                            <m:t>𝑄</m:t>
                          </m:r>
                          <m:r>
                            <a:rPr lang="en-US" sz="2200" i="1">
                              <a:latin typeface="Cambria Math" panose="02040503050406030204" pitchFamily="18" charset="0"/>
                            </a:rPr>
                            <m:t>,</m:t>
                          </m:r>
                          <m:r>
                            <a:rPr lang="en-US" sz="2200" i="1">
                              <a:latin typeface="Cambria Math" panose="02040503050406030204" pitchFamily="18" charset="0"/>
                            </a:rPr>
                            <m:t>𝐾</m:t>
                          </m:r>
                          <m:r>
                            <a:rPr lang="en-US" sz="2200" i="1">
                              <a:latin typeface="Cambria Math" panose="02040503050406030204" pitchFamily="18" charset="0"/>
                            </a:rPr>
                            <m:t>,</m:t>
                          </m:r>
                          <m:r>
                            <a:rPr lang="en-US" sz="2200" i="1">
                              <a:latin typeface="Cambria Math" panose="02040503050406030204" pitchFamily="18" charset="0"/>
                            </a:rPr>
                            <m:t>𝑉</m:t>
                          </m:r>
                        </m:e>
                      </m:d>
                      <m:r>
                        <a:rPr lang="en-US" sz="2200" i="1">
                          <a:latin typeface="Cambria Math" panose="02040503050406030204" pitchFamily="18" charset="0"/>
                        </a:rPr>
                        <m:t>=</m:t>
                      </m:r>
                      <m:r>
                        <m:rPr>
                          <m:sty m:val="p"/>
                        </m:rPr>
                        <a:rPr lang="en-US" sz="2200">
                          <a:latin typeface="Cambria Math" panose="02040503050406030204" pitchFamily="18" charset="0"/>
                        </a:rPr>
                        <m:t>softmax</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𝑄</m:t>
                              </m:r>
                              <m:sSup>
                                <m:sSupPr>
                                  <m:ctrlPr>
                                    <a:rPr lang="en-US" sz="2200" i="1">
                                      <a:latin typeface="Cambria Math" panose="02040503050406030204" pitchFamily="18" charset="0"/>
                                    </a:rPr>
                                  </m:ctrlPr>
                                </m:sSupPr>
                                <m:e>
                                  <m:r>
                                    <a:rPr lang="en-US" sz="2200" i="1">
                                      <a:latin typeface="Cambria Math" panose="02040503050406030204" pitchFamily="18" charset="0"/>
                                    </a:rPr>
                                    <m:t>𝐾</m:t>
                                  </m:r>
                                </m:e>
                                <m:sup>
                                  <m:r>
                                    <a:rPr lang="en-US" sz="2200" i="1">
                                      <a:latin typeface="Cambria Math" panose="02040503050406030204" pitchFamily="18" charset="0"/>
                                    </a:rPr>
                                    <m:t>𝑇</m:t>
                                  </m:r>
                                </m:sup>
                              </m:sSup>
                            </m:num>
                            <m:den>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den>
                          </m:f>
                        </m:e>
                      </m:d>
                      <m:r>
                        <a:rPr lang="en-US" sz="2200" i="1">
                          <a:latin typeface="Cambria Math" panose="02040503050406030204" pitchFamily="18" charset="0"/>
                        </a:rPr>
                        <m:t>𝑉</m:t>
                      </m:r>
                    </m:oMath>
                  </m:oMathPara>
                </a14:m>
                <a:endParaRPr lang="en-US" sz="2200" dirty="0"/>
              </a:p>
              <a:p>
                <a:pPr marL="0" indent="0">
                  <a:buNone/>
                </a:pPr>
                <a:r>
                  <a:rPr lang="en-US" sz="2200" dirty="0"/>
                  <a:t>Note, the subscript “</a:t>
                </a:r>
                <a:r>
                  <a:rPr lang="en-US" sz="2200" i="1" dirty="0"/>
                  <a:t>T</a:t>
                </a:r>
                <a:r>
                  <a:rPr lang="en-US" sz="2200" dirty="0"/>
                  <a:t>” denotes vector/matrix transposition operator. It is easy to recognize this attention is self-attention of only one sequence </a:t>
                </a:r>
                <a:r>
                  <a:rPr lang="en-US" sz="2200" b="1" i="1" dirty="0"/>
                  <a:t>X</a:t>
                </a:r>
                <a:r>
                  <a:rPr lang="en-US" sz="2200" dirty="0"/>
                  <a:t> via </a:t>
                </a:r>
                <a:r>
                  <a:rPr lang="en-US" sz="2200" i="1" dirty="0"/>
                  <a:t>Q</a:t>
                </a:r>
                <a:r>
                  <a:rPr lang="en-US" sz="2200" dirty="0"/>
                  <a:t>, </a:t>
                </a:r>
                <a:r>
                  <a:rPr lang="en-US" sz="2200" i="1" dirty="0"/>
                  <a:t>K</a:t>
                </a:r>
                <a:r>
                  <a:rPr lang="en-US" sz="2200" dirty="0"/>
                  <a:t>, and </a:t>
                </a:r>
                <a:r>
                  <a:rPr lang="en-US" sz="2200" i="1" dirty="0"/>
                  <a:t>V</a:t>
                </a:r>
                <a:r>
                  <a:rPr lang="en-US" sz="2200" dirty="0"/>
                  <a:t> which are essentially calculated from </a:t>
                </a:r>
                <a:r>
                  <a:rPr lang="en-US" sz="2200" b="1" i="1" dirty="0"/>
                  <a:t>X</a:t>
                </a:r>
                <a:r>
                  <a:rPr lang="en-US" sz="2200" i="1" dirty="0"/>
                  <a:t> </a:t>
                </a:r>
                <a:r>
                  <a:rPr lang="en-US" sz="2200" dirty="0"/>
                  <a:t>and weight matrices </a:t>
                </a:r>
                <a:r>
                  <a:rPr lang="en-US" sz="2200" i="1" dirty="0"/>
                  <a:t>W</a:t>
                </a:r>
                <a:r>
                  <a:rPr lang="en-US" sz="2200" i="1" baseline="30000" dirty="0"/>
                  <a:t>Q</a:t>
                </a:r>
                <a:r>
                  <a:rPr lang="en-US" sz="2200" dirty="0"/>
                  <a:t>, </a:t>
                </a:r>
                <a:r>
                  <a:rPr lang="en-US" sz="2200" i="1" dirty="0"/>
                  <a:t>W</a:t>
                </a:r>
                <a:r>
                  <a:rPr lang="en-US" sz="2200" i="1" baseline="30000" dirty="0"/>
                  <a:t>K</a:t>
                </a:r>
                <a:r>
                  <a:rPr lang="en-US" sz="2200" dirty="0"/>
                  <a:t>, and </a:t>
                </a:r>
                <a:r>
                  <a:rPr lang="en-US" sz="2200" i="1" dirty="0"/>
                  <a:t>W</a:t>
                </a:r>
                <a:r>
                  <a:rPr lang="en-US" sz="2200" i="1" baseline="30000" dirty="0"/>
                  <a:t>V</a:t>
                </a:r>
                <a:r>
                  <a:rPr lang="en-US" sz="2200" dirty="0"/>
                  <a:t>. Note, self-attention concerns internal meanings of its own tokens. Transformer here fosters source sequence to pay attention to itself. The reason of dividing product </a:t>
                </a:r>
                <a:r>
                  <a:rPr lang="en-US" sz="2200" i="1" dirty="0"/>
                  <a:t>QK</a:t>
                </a:r>
                <a:r>
                  <a:rPr lang="en-US" sz="2200" i="1" baseline="30000" dirty="0"/>
                  <a:t>T</a:t>
                </a:r>
                <a:r>
                  <a:rPr lang="en-US" sz="2200" dirty="0"/>
                  <a:t> by the scaling factor </a:t>
                </a:r>
                <a14:m>
                  <m:oMath xmlns:m="http://schemas.openxmlformats.org/officeDocument/2006/math">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oMath>
                </a14:m>
                <a:r>
                  <a:rPr lang="en-US" sz="2200" dirty="0"/>
                  <a:t> is to improve convergence speed in training transformer.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533519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100" dirty="0"/>
                  <a:t>Before explaining how to calculate weight / probability matrix</a:t>
                </a:r>
                <a14:m>
                  <m:oMath xmlns:m="http://schemas.openxmlformats.org/officeDocument/2006/math">
                    <m:r>
                      <a:rPr lang="en-US" sz="2100">
                        <a:latin typeface="Cambria Math" panose="02040503050406030204" pitchFamily="18" charset="0"/>
                      </a:rPr>
                      <m:t> </m:t>
                    </m:r>
                    <m:r>
                      <m:rPr>
                        <m:sty m:val="p"/>
                      </m:rPr>
                      <a:rPr lang="en-US" sz="2100">
                        <a:latin typeface="Cambria Math" panose="02040503050406030204" pitchFamily="18" charset="0"/>
                      </a:rPr>
                      <m:t>softmax</m:t>
                    </m:r>
                    <m:d>
                      <m:dPr>
                        <m:ctrlPr>
                          <a:rPr lang="en-US" sz="2100" i="1">
                            <a:latin typeface="Cambria Math" panose="02040503050406030204" pitchFamily="18" charset="0"/>
                          </a:rPr>
                        </m:ctrlPr>
                      </m:dPr>
                      <m:e>
                        <m:f>
                          <m:fPr>
                            <m:ctrlPr>
                              <a:rPr lang="en-US" sz="2100" i="1">
                                <a:latin typeface="Cambria Math" panose="02040503050406030204" pitchFamily="18" charset="0"/>
                              </a:rPr>
                            </m:ctrlPr>
                          </m:fPr>
                          <m:num>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d>
                  </m:oMath>
                </a14:m>
                <a:r>
                  <a:rPr lang="en-US" sz="2100" dirty="0"/>
                  <a:t>, it is necessary to skim the product </a:t>
                </a:r>
                <a:r>
                  <a:rPr lang="en-US" sz="2100" i="1" dirty="0"/>
                  <a:t>QK</a:t>
                </a:r>
                <a:r>
                  <a:rPr lang="en-US" sz="2100" i="1" baseline="30000" dirty="0"/>
                  <a:t>T</a:t>
                </a:r>
                <a:r>
                  <a:rPr lang="en-US" sz="2100" dirty="0"/>
                  <a:t> of query matrix </a:t>
                </a:r>
                <a:r>
                  <a:rPr lang="en-US" sz="2100" i="1" dirty="0"/>
                  <a:t>Q</a:t>
                </a:r>
                <a:r>
                  <a:rPr lang="en-US" sz="2100" dirty="0"/>
                  <a:t> and key matrix </a:t>
                </a:r>
                <a:r>
                  <a:rPr lang="en-US" sz="2100" i="1" dirty="0"/>
                  <a:t>K</a:t>
                </a:r>
                <a:r>
                  <a:rPr lang="en-US" sz="2100" dirty="0"/>
                  <a:t> which aims to match query sequence and key sequence.</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4"/>
                                    <m:mcJc m:val="center"/>
                                  </m:mcPr>
                                </m:mc>
                              </m:mcs>
                              <m:ctrlPr>
                                <a:rPr lang="en-US" sz="2100" i="1">
                                  <a:latin typeface="Cambria Math" panose="02040503050406030204" pitchFamily="18" charset="0"/>
                                </a:rPr>
                              </m:ctrlPr>
                            </m:mP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
                        </m:e>
                      </m:d>
                    </m:oMath>
                  </m:oMathPara>
                </a14:m>
                <a:endParaRPr lang="en-US" sz="2100" dirty="0"/>
              </a:p>
              <a:p>
                <a:pPr marL="0" indent="0">
                  <a:buNone/>
                </a:pPr>
                <a:r>
                  <a:rPr lang="en-US" sz="2100" dirty="0"/>
                  <a:t>The dot product </a:t>
                </a:r>
                <a:r>
                  <a:rPr lang="en-US" sz="2100" b="1" i="1" dirty="0" err="1"/>
                  <a:t>q</a:t>
                </a:r>
                <a:r>
                  <a:rPr lang="en-US" sz="2100" i="1" baseline="-25000" dirty="0" err="1"/>
                  <a:t>i</a:t>
                </a:r>
                <a:r>
                  <a:rPr lang="en-US" sz="2100" b="1" i="1" dirty="0" err="1"/>
                  <a:t>k</a:t>
                </a:r>
                <a:r>
                  <a:rPr lang="en-US" sz="2100" i="1" baseline="-25000" dirty="0" err="1"/>
                  <a:t>j</a:t>
                </a:r>
                <a:r>
                  <a:rPr lang="en-US" sz="2100" i="1" baseline="30000" dirty="0" err="1"/>
                  <a:t>T</a:t>
                </a:r>
                <a:r>
                  <a:rPr lang="en-US" sz="2100" dirty="0"/>
                  <a:t> which indicates how much the query vector </a:t>
                </a:r>
                <a:r>
                  <a:rPr lang="en-US" sz="2100" b="1" i="1" dirty="0"/>
                  <a:t>q</a:t>
                </a:r>
                <a:r>
                  <a:rPr lang="en-US" sz="2100" i="1" baseline="-25000" dirty="0"/>
                  <a:t>i</a:t>
                </a:r>
                <a:r>
                  <a:rPr lang="en-US" sz="2100" dirty="0"/>
                  <a:t> matches or attends mutually the key vector </a:t>
                </a:r>
                <a:r>
                  <a:rPr lang="en-US" sz="2100" b="1" i="1" dirty="0" err="1"/>
                  <a:t>k</a:t>
                </a:r>
                <a:r>
                  <a:rPr lang="en-US" sz="2100" i="1" baseline="-25000" dirty="0" err="1"/>
                  <a:t>j</a:t>
                </a:r>
                <a:r>
                  <a:rPr lang="en-US" sz="2100" dirty="0"/>
                  <a:t> is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𝑖</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𝑗</m:t>
                          </m:r>
                        </m:sub>
                        <m:sup>
                          <m:r>
                            <a:rPr lang="en-US" sz="2100" i="1">
                              <a:latin typeface="Cambria Math" panose="02040503050406030204" pitchFamily="18" charset="0"/>
                            </a:rPr>
                            <m:t>𝑇</m:t>
                          </m:r>
                        </m:sup>
                      </m:sSubSup>
                      <m:r>
                        <a:rPr lang="en-US" sz="2100" i="1">
                          <a:latin typeface="Cambria Math" panose="02040503050406030204" pitchFamily="18" charset="0"/>
                        </a:rPr>
                        <m:t>=</m:t>
                      </m:r>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𝑙</m:t>
                          </m:r>
                          <m:r>
                            <a:rPr lang="en-US" sz="2100" i="1">
                              <a:latin typeface="Cambria Math" panose="02040503050406030204" pitchFamily="18" charset="0"/>
                            </a:rPr>
                            <m:t>=1</m:t>
                          </m:r>
                        </m:sub>
                        <m:sup>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sup>
                        <m:e>
                          <m:sSub>
                            <m:sSubPr>
                              <m:ctrlPr>
                                <a:rPr lang="en-US" sz="2100" i="1">
                                  <a:latin typeface="Cambria Math" panose="02040503050406030204" pitchFamily="18" charset="0"/>
                                </a:rPr>
                              </m:ctrlPr>
                            </m:sSubPr>
                            <m:e>
                              <m:r>
                                <a:rPr lang="en-US" sz="2100" i="1">
                                  <a:latin typeface="Cambria Math" panose="02040503050406030204" pitchFamily="18" charset="0"/>
                                </a:rPr>
                                <m:t>𝑞</m:t>
                              </m:r>
                            </m:e>
                            <m:sub>
                              <m:r>
                                <a:rPr lang="en-US" sz="2100" i="1">
                                  <a:latin typeface="Cambria Math" panose="02040503050406030204" pitchFamily="18" charset="0"/>
                                </a:rPr>
                                <m:t>𝑖𝑙</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𝑗𝑙</m:t>
                              </m:r>
                            </m:sub>
                          </m:sSub>
                        </m:e>
                      </m:nary>
                    </m:oMath>
                  </m:oMathPara>
                </a14:m>
                <a:endParaRPr lang="en-US" sz="2100" dirty="0"/>
              </a:p>
              <a:p>
                <a:pPr marL="0" indent="0">
                  <a:buNone/>
                </a:pP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08" r="-557"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2547047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rmAutofit/>
              </a:bodyPr>
              <a:lstStyle/>
              <a:p>
                <a:pPr marL="0" indent="0">
                  <a:buNone/>
                </a:pPr>
                <a:r>
                  <a:rPr lang="en-US" sz="2150" dirty="0"/>
                  <a:t>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1</m:t>
                                    </m:r>
                                  </m:sub>
                                </m:sSub>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2</m:t>
                                    </m:r>
                                  </m:sub>
                                </m:sSub>
                              </m:e>
                            </m:mr>
                            <m:mr>
                              <m:e>
                                <m:r>
                                  <a:rPr lang="en-US" sz="2150" i="1">
                                    <a:latin typeface="Cambria Math" panose="02040503050406030204" pitchFamily="18" charset="0"/>
                                  </a:rPr>
                                  <m:t>⋮</m:t>
                                </m:r>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𝑚</m:t>
                                    </m:r>
                                  </m:sub>
                                </m:sSub>
                              </m:e>
                            </m:mr>
                          </m:m>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a:rPr lang="en-US" sz="2150" i="1">
                                    <a:latin typeface="Cambria Math" panose="02040503050406030204" pitchFamily="18" charset="0"/>
                                  </a:rPr>
                                  <m:t>⋮</m:t>
                                </m:r>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
                        </m:e>
                      </m:d>
                    </m:oMath>
                  </m:oMathPara>
                </a14:m>
                <a:endParaRPr lang="en-US" sz="2150" dirty="0"/>
              </a:p>
              <a:p>
                <a:pPr marL="0" indent="0">
                  <a:buNone/>
                </a:pPr>
                <a:r>
                  <a:rPr lang="en-US" sz="2150" dirty="0"/>
                  <a:t>The </a:t>
                </a:r>
                <a:r>
                  <a:rPr lang="en-US" sz="2150" i="1" dirty="0" err="1"/>
                  <a:t>i</a:t>
                </a:r>
                <a:r>
                  <a:rPr lang="en-US" sz="2150" baseline="30000" dirty="0" err="1"/>
                  <a:t>th</a:t>
                </a:r>
                <a:r>
                  <a:rPr lang="en-US" sz="2150" dirty="0"/>
                  <a:t> row of 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includes weights / probabilities that the </a:t>
                </a:r>
                <a:r>
                  <a:rPr lang="en-US" sz="2150" i="1" dirty="0" err="1"/>
                  <a:t>i</a:t>
                </a:r>
                <a:r>
                  <a:rPr lang="en-US" sz="2150" baseline="30000" dirty="0" err="1"/>
                  <a:t>th</a:t>
                </a:r>
                <a:r>
                  <a:rPr lang="en-US" sz="2150" dirty="0"/>
                  <a:t> token is associated with all tokens including itself with note that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a:t>
                </a:r>
                <a:r>
                  <a:rPr lang="en-US" sz="2150" i="1" dirty="0"/>
                  <a:t>m</a:t>
                </a:r>
                <a:r>
                  <a:rPr lang="en-US" sz="2150" dirty="0"/>
                  <a:t> x </a:t>
                </a:r>
                <a:r>
                  <a:rPr lang="en-US" sz="2150" i="1" dirty="0"/>
                  <a:t>m</a:t>
                </a:r>
                <a:r>
                  <a:rPr lang="en-US" sz="2150" dirty="0"/>
                  <a:t> matrix, specified by weight/probability vector </a:t>
                </a:r>
                <a:r>
                  <a:rPr lang="en-US" sz="2150" b="1" i="1" dirty="0"/>
                  <a:t>p</a:t>
                </a:r>
                <a:r>
                  <a:rPr lang="en-US" sz="2150" i="1" baseline="-25000" dirty="0"/>
                  <a:t>i</a:t>
                </a:r>
                <a:r>
                  <a:rPr lang="en-US" sz="21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r="-660"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2760662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900" dirty="0"/>
                  <a:t>It is necessary to explain the </a:t>
                </a:r>
                <a:r>
                  <a:rPr lang="en-US" sz="1900" i="1" dirty="0" err="1"/>
                  <a:t>i</a:t>
                </a:r>
                <a:r>
                  <a:rPr lang="en-US" sz="1900" baseline="30000" dirty="0" err="1"/>
                  <a:t>th</a:t>
                </a:r>
                <a:r>
                  <a:rPr lang="en-US" sz="1900" dirty="0"/>
                  <a:t> row of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which is the following row vector:</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𝑚</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oMath>
                  </m:oMathPara>
                </a14:m>
                <a:endParaRPr lang="en-US" sz="1900" dirty="0"/>
              </a:p>
              <a:p>
                <a:pPr marL="0" indent="0">
                  <a:buNone/>
                </a:pPr>
                <a:r>
                  <a:rPr lang="en-US" sz="1900" dirty="0"/>
                  <a:t>Each probability </a:t>
                </a:r>
                <a:r>
                  <a:rPr lang="en-US" sz="1900" i="1" dirty="0" err="1"/>
                  <a:t>p</a:t>
                </a:r>
                <a:r>
                  <a:rPr lang="en-US" sz="1900" i="1" baseline="-25000" dirty="0" err="1"/>
                  <a:t>ij</a:t>
                </a:r>
                <a:r>
                  <a:rPr lang="en-US" sz="1900" dirty="0"/>
                  <a:t>, which is weight indeed, is calculated by soft-max function as follows:</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𝑚</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𝑗</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smtClean="0"/>
              </a:p>
              <a:p>
                <a:pPr marL="0" indent="0">
                  <a:buNone/>
                </a:pPr>
                <a:r>
                  <a:rPr lang="en-US" sz="1900" dirty="0"/>
                  <a:t>Where </a:t>
                </a:r>
                <a:r>
                  <a:rPr lang="en-US" sz="1900" dirty="0" err="1"/>
                  <a:t>exp</a:t>
                </a:r>
                <a:r>
                  <a:rPr lang="en-US" sz="1900" dirty="0"/>
                  <a:t>(.) is natural exponential function. Therefore,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𝑚</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m:t>
                                    </m:r>
                                    <m:r>
                                      <a:rPr lang="en-US" sz="1900" i="1">
                                        <a:latin typeface="Cambria Math" panose="02040503050406030204" pitchFamily="18" charset="0"/>
                                      </a:rPr>
                                      <m:t>𝑚</m:t>
                                    </m:r>
                                  </m:sub>
                                </m:sSub>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m:t>
                                    </m:r>
                                    <m:r>
                                      <a:rPr lang="en-US" sz="1900" i="1">
                                        <a:latin typeface="Cambria Math" panose="02040503050406030204" pitchFamily="18" charset="0"/>
                                      </a:rPr>
                                      <m:t>𝑚</m:t>
                                    </m:r>
                                  </m:sub>
                                </m:sSub>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𝑚𝑚</m:t>
                                    </m:r>
                                  </m:sub>
                                </m:sSub>
                              </m:e>
                            </m:mr>
                          </m:m>
                        </m:e>
                      </m:d>
                    </m:oMath>
                  </m:oMathPara>
                </a14:m>
                <a:endParaRPr lang="en-US" sz="1900" dirty="0"/>
              </a:p>
              <a:p>
                <a:pPr marL="0" indent="0">
                  <a:buNone/>
                </a:pPr>
                <a:r>
                  <a:rPr lang="en-US" sz="19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e>
                        <m:sup>
                          <m:r>
                            <a:rPr lang="en-US" sz="1900" i="1">
                              <a:latin typeface="Cambria Math" panose="02040503050406030204" pitchFamily="18" charset="0"/>
                            </a:rPr>
                            <m:t>𝑇</m:t>
                          </m:r>
                        </m:sup>
                      </m:sSup>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a:p>
              <a:p>
                <a:pPr marL="0" indent="0">
                  <a:buNone/>
                </a:pP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507" b="-482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168318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smtClean="0"/>
                  <a:t>Self-attention of </a:t>
                </a:r>
                <a:r>
                  <a:rPr lang="en-US" sz="1800" i="1" dirty="0"/>
                  <a:t>Q</a:t>
                </a:r>
                <a:r>
                  <a:rPr lang="en-US" sz="1800" dirty="0"/>
                  <a:t>, </a:t>
                </a:r>
                <a:r>
                  <a:rPr lang="en-US" sz="1800" i="1" dirty="0"/>
                  <a:t>K</a:t>
                </a:r>
                <a:r>
                  <a:rPr lang="en-US" sz="1800" dirty="0"/>
                  <a:t>, and </a:t>
                </a:r>
                <a:r>
                  <a:rPr lang="en-US" sz="1800" i="1" dirty="0"/>
                  <a:t>V</a:t>
                </a:r>
                <a:r>
                  <a:rPr lang="en-US" sz="1800" dirty="0"/>
                  <a:t> is totally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b="1" i="1">
                              <a:latin typeface="Cambria Math" panose="02040503050406030204" pitchFamily="18" charset="0"/>
                            </a:rPr>
                            <m:t>𝑿</m:t>
                          </m:r>
                        </m:e>
                      </m:d>
                      <m:r>
                        <a:rPr lang="en-US" sz="1800">
                          <a:latin typeface="Cambria Math" panose="02040503050406030204" pitchFamily="18" charset="0"/>
                        </a:rPr>
                        <m:t>=</m:t>
                      </m:r>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e>
                            </m:mr>
                          </m:m>
                        </m:e>
                      </m:d>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r>
                        <m:rPr>
                          <m:aln/>
                        </m:rP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r>
                                      <a:rPr lang="en-US" sz="1800" i="1">
                                        <a:latin typeface="Cambria Math" panose="02040503050406030204" pitchFamily="18" charset="0"/>
                                      </a:rPr>
                                      <m:t>𝑗</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r>
                                      <a:rPr lang="en-US" sz="1800" i="1">
                                        <a:latin typeface="Cambria Math" panose="02040503050406030204" pitchFamily="18" charset="0"/>
                                      </a:rPr>
                                      <m:t>𝑗</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𝑚𝑗</m:t>
                                    </m:r>
                                  </m:sub>
                                </m:sSub>
                              </m:e>
                            </m:mr>
                          </m:m>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𝑖𝑗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up>
                          <m:r>
                            <a:rPr lang="en-US" sz="1800" i="1">
                              <a:latin typeface="Cambria Math" panose="02040503050406030204" pitchFamily="18" charset="0"/>
                            </a:rPr>
                            <m:t>𝑇</m:t>
                          </m:r>
                        </m:sup>
                      </m:sSubSup>
                      <m:r>
                        <a:rPr lang="en-US" sz="1800" i="1">
                          <a:latin typeface="Cambria Math" panose="02040503050406030204" pitchFamily="18" charset="0"/>
                        </a:rPr>
                        <m:t>=</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𝑘</m:t>
                          </m:r>
                          <m:r>
                            <a:rPr lang="en-US" sz="1800" i="1">
                              <a:latin typeface="Cambria Math" panose="02040503050406030204" pitchFamily="18" charset="0"/>
                            </a:rPr>
                            <m:t>=1</m:t>
                          </m:r>
                        </m:sub>
                        <m:sup>
                          <m:r>
                            <a:rPr lang="en-US" sz="1800" i="1">
                              <a:latin typeface="Cambria Math" panose="02040503050406030204" pitchFamily="18" charset="0"/>
                            </a:rPr>
                            <m:t>𝑚</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𝑖𝑘</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𝑘𝑗</m:t>
                              </m:r>
                            </m:sub>
                          </m:sSub>
                        </m:e>
                      </m:nary>
                    </m:oMath>
                  </m:oMathPara>
                </a14:m>
                <a:endParaRPr lang="en-US" sz="1800" dirty="0"/>
              </a:p>
              <a:p>
                <a:pPr marL="0" indent="0">
                  <a:buNone/>
                </a:pPr>
                <a:r>
                  <a:rPr lang="en-US" sz="1800" dirty="0"/>
                  <a:t>Note,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oMath>
                </a14:m>
                <a:r>
                  <a:rPr lang="en-US" sz="1800" dirty="0"/>
                  <a:t> is the </a:t>
                </a:r>
                <a:r>
                  <a:rPr lang="en-US" sz="1800" i="1" dirty="0" err="1"/>
                  <a:t>j</a:t>
                </a:r>
                <a:r>
                  <a:rPr lang="en-US" sz="1800" baseline="30000" dirty="0" err="1"/>
                  <a:t>th</a:t>
                </a:r>
                <a:r>
                  <a:rPr lang="en-US" sz="1800" dirty="0"/>
                  <a:t> column vector of value matrix </a:t>
                </a:r>
                <a:r>
                  <a:rPr lang="en-US" sz="1800" i="1" dirty="0"/>
                  <a:t>V</a:t>
                </a:r>
                <a:r>
                  <a:rPr lang="en-US" sz="1800" dirty="0"/>
                  <a:t>. Of course, dimension of self-attention Attention(</a:t>
                </a:r>
                <a:r>
                  <a:rPr lang="en-US" sz="1800" i="1" dirty="0"/>
                  <a:t>Q</a:t>
                </a:r>
                <a:r>
                  <a:rPr lang="en-US" sz="1800" dirty="0"/>
                  <a:t>, </a:t>
                </a:r>
                <a:r>
                  <a:rPr lang="en-US" sz="1800" i="1" dirty="0"/>
                  <a:t>K</a:t>
                </a:r>
                <a:r>
                  <a:rPr lang="en-US" sz="1800" dirty="0"/>
                  <a:t>, </a:t>
                </a:r>
                <a:r>
                  <a:rPr lang="en-US" sz="1800" i="1" dirty="0"/>
                  <a:t>V</a:t>
                </a:r>
                <a:r>
                  <a:rPr lang="en-US" sz="1800" dirty="0"/>
                  <a:t>) is </a:t>
                </a:r>
                <a:r>
                  <a:rPr lang="en-US" sz="1800" i="1" dirty="0"/>
                  <a:t>m</a:t>
                </a:r>
                <a:r>
                  <a:rPr lang="en-US" sz="1800" dirty="0"/>
                  <a:t> x </a:t>
                </a:r>
                <a:r>
                  <a:rPr lang="en-US" sz="1800" i="1" dirty="0"/>
                  <a:t>d</a:t>
                </a:r>
                <a:r>
                  <a:rPr lang="en-US" sz="1800" i="1" baseline="-25000" dirty="0"/>
                  <a:t>v</a:t>
                </a:r>
                <a:r>
                  <a:rPr lang="en-US" sz="1800" dirty="0"/>
                  <a:t> having </a:t>
                </a:r>
                <a:r>
                  <a:rPr lang="en-US" sz="1800" i="1" dirty="0"/>
                  <a:t>m</a:t>
                </a:r>
                <a:r>
                  <a:rPr lang="en-US" sz="1800" dirty="0"/>
                  <a:t> rows and </a:t>
                </a:r>
                <a:r>
                  <a:rPr lang="en-US" sz="1800" i="1" dirty="0"/>
                  <a:t>d</a:t>
                </a:r>
                <a:r>
                  <a:rPr lang="en-US" sz="1800" i="1" baseline="-25000" dirty="0"/>
                  <a:t>v</a:t>
                </a:r>
                <a:r>
                  <a:rPr lang="en-US" sz="1800" dirty="0"/>
                  <a:t> columns. Attention Attention(</a:t>
                </a:r>
                <a:r>
                  <a:rPr lang="en-US" sz="1800" i="1" dirty="0"/>
                  <a:t>Q</a:t>
                </a:r>
                <a:r>
                  <a:rPr lang="en-US" sz="1800" dirty="0"/>
                  <a:t>, </a:t>
                </a:r>
                <a:r>
                  <a:rPr lang="en-US" sz="1800" i="1" dirty="0"/>
                  <a:t>K</a:t>
                </a:r>
                <a:r>
                  <a:rPr lang="en-US" sz="1800" dirty="0"/>
                  <a:t>, </a:t>
                </a:r>
                <a:r>
                  <a:rPr lang="en-US" sz="1800" i="1" dirty="0"/>
                  <a:t>V</a:t>
                </a:r>
                <a:r>
                  <a:rPr lang="en-US" sz="1800" dirty="0"/>
                  <a:t>) is also called scaled dot product attention because of dot product </a:t>
                </a:r>
                <a:r>
                  <a:rPr lang="en-US" sz="1800" b="1" i="1" dirty="0" err="1"/>
                  <a:t>q</a:t>
                </a:r>
                <a:r>
                  <a:rPr lang="en-US" sz="1800" i="1" baseline="-25000" dirty="0" err="1"/>
                  <a:t>i</a:t>
                </a:r>
                <a:r>
                  <a:rPr lang="en-US" sz="1800" b="1" i="1" dirty="0" err="1"/>
                  <a:t>k</a:t>
                </a:r>
                <a:r>
                  <a:rPr lang="en-US" sz="1800" i="1" baseline="-25000" dirty="0" err="1"/>
                  <a:t>j</a:t>
                </a:r>
                <a:r>
                  <a:rPr lang="en-US" sz="1800" i="1" baseline="30000" dirty="0" err="1"/>
                  <a:t>T</a:t>
                </a:r>
                <a:r>
                  <a:rPr lang="en-US" sz="1800" dirty="0"/>
                  <a:t> and scaling factor </a:t>
                </a:r>
                <a14:m>
                  <m:oMath xmlns:m="http://schemas.openxmlformats.org/officeDocument/2006/math">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oMath>
                </a14:m>
                <a:r>
                  <a:rPr lang="en-US" sz="1800" dirty="0"/>
                  <a:t>. Each row </a:t>
                </a:r>
                <a:r>
                  <a:rPr lang="en-US" sz="1800" b="1" i="1" dirty="0" err="1"/>
                  <a:t>a</a:t>
                </a:r>
                <a:r>
                  <a:rPr lang="en-US" sz="1800" i="1" baseline="-25000" dirty="0" err="1"/>
                  <a:t>i</a:t>
                </a:r>
                <a:r>
                  <a:rPr lang="en-US" sz="1800" dirty="0"/>
                  <a:t> = (</a:t>
                </a:r>
                <a:r>
                  <a:rPr lang="en-US" sz="1800" i="1" dirty="0"/>
                  <a:t>a</a:t>
                </a:r>
                <a:r>
                  <a:rPr lang="en-US" sz="1800" i="1" baseline="-25000" dirty="0"/>
                  <a:t>i</a:t>
                </a:r>
                <a:r>
                  <a:rPr lang="en-US" sz="1800" baseline="-25000" dirty="0"/>
                  <a:t>1</a:t>
                </a:r>
                <a:r>
                  <a:rPr lang="en-US" sz="1800" dirty="0"/>
                  <a:t>, </a:t>
                </a:r>
                <a:r>
                  <a:rPr lang="en-US" sz="1800" i="1" dirty="0"/>
                  <a:t>a</a:t>
                </a:r>
                <a:r>
                  <a:rPr lang="en-US" sz="1800" i="1" baseline="-25000" dirty="0"/>
                  <a:t>i</a:t>
                </a:r>
                <a:r>
                  <a:rPr lang="en-US" sz="1800" baseline="-25000" dirty="0"/>
                  <a:t>2</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oMath>
                </a14:m>
                <a:r>
                  <a:rPr lang="en-US" sz="1800" dirty="0"/>
                  <a:t>)</a:t>
                </a:r>
                <a:r>
                  <a:rPr lang="en-US" sz="1800" i="1" baseline="30000" dirty="0"/>
                  <a:t>T</a:t>
                </a:r>
                <a:r>
                  <a:rPr lang="en-US" sz="1800" dirty="0"/>
                  <a:t> of Attention(</a:t>
                </a:r>
                <a:r>
                  <a:rPr lang="en-US" sz="1800" i="1" dirty="0"/>
                  <a:t>Q</a:t>
                </a:r>
                <a:r>
                  <a:rPr lang="en-US" sz="1800" dirty="0"/>
                  <a:t>, </a:t>
                </a:r>
                <a:r>
                  <a:rPr lang="en-US" sz="1800" i="1" dirty="0"/>
                  <a:t>K</a:t>
                </a:r>
                <a:r>
                  <a:rPr lang="en-US" sz="1800" dirty="0"/>
                  <a:t>, </a:t>
                </a:r>
                <a:r>
                  <a:rPr lang="en-US" sz="1800" i="1" dirty="0"/>
                  <a:t>V</a:t>
                </a:r>
                <a:r>
                  <a:rPr lang="en-US" sz="1800" dirty="0"/>
                  <a:t>), which is a </a:t>
                </a:r>
                <a:r>
                  <a:rPr lang="en-US" sz="1800" i="1" dirty="0"/>
                  <a:t>d</a:t>
                </a:r>
                <a:r>
                  <a:rPr lang="en-US" sz="1800" i="1" baseline="-25000" dirty="0"/>
                  <a:t>v</a:t>
                </a:r>
                <a:r>
                  <a:rPr lang="en-US" sz="1800" dirty="0"/>
                  <a:t>-length vector, is self-attention of the </a:t>
                </a:r>
                <a:r>
                  <a:rPr lang="en-US" sz="1800" i="1" dirty="0" err="1"/>
                  <a:t>i</a:t>
                </a:r>
                <a:r>
                  <a:rPr lang="en-US" sz="1800" baseline="30000" dirty="0" err="1"/>
                  <a:t>th</a:t>
                </a:r>
                <a:r>
                  <a:rPr lang="en-US" sz="1800" dirty="0"/>
                  <a:t> token which is contributed by all tokens via scaled dot products </a:t>
                </a:r>
                <a:r>
                  <a:rPr lang="en-US" sz="1800" i="1" dirty="0"/>
                  <a:t>QK</a:t>
                </a:r>
                <a:r>
                  <a:rPr lang="en-US" sz="1800" i="1" baseline="30000" dirty="0"/>
                  <a:t>T</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329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399328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19" y="914399"/>
                <a:ext cx="7319111" cy="5176066"/>
              </a:xfrm>
            </p:spPr>
            <p:txBody>
              <a:bodyPr>
                <a:normAutofit/>
              </a:bodyPr>
              <a:lstStyle/>
              <a:p>
                <a:pPr marL="0" indent="0">
                  <a:buNone/>
                </a:pPr>
                <a:r>
                  <a:rPr lang="en-US" sz="2400" dirty="0"/>
                  <a:t>Therefore, the preeminence of self-attention is that self-attention concerns all tokens in detail instead of concerning only sequence and the self-attention </a:t>
                </a:r>
                <a:r>
                  <a:rPr lang="en-US" sz="2400" b="1" i="1" dirty="0" err="1"/>
                  <a:t>a</a:t>
                </a:r>
                <a:r>
                  <a:rPr lang="en-US" sz="2400" i="1" baseline="-25000" dirty="0" err="1"/>
                  <a:t>i</a:t>
                </a:r>
                <a:r>
                  <a:rPr lang="en-US" sz="2400" dirty="0"/>
                  <a:t> = (</a:t>
                </a:r>
                <a:r>
                  <a:rPr lang="en-US" sz="2400" i="1" dirty="0"/>
                  <a:t>a</a:t>
                </a:r>
                <a:r>
                  <a:rPr lang="en-US" sz="2400" i="1" baseline="-25000" dirty="0"/>
                  <a:t>i</a:t>
                </a:r>
                <a:r>
                  <a:rPr lang="en-US" sz="2400" baseline="-25000" dirty="0"/>
                  <a:t>1</a:t>
                </a:r>
                <a:r>
                  <a:rPr lang="en-US" sz="2400" dirty="0"/>
                  <a:t>, </a:t>
                </a:r>
                <a:r>
                  <a:rPr lang="en-US" sz="2400" i="1" dirty="0"/>
                  <a:t>a</a:t>
                </a:r>
                <a:r>
                  <a:rPr lang="en-US" sz="2400" i="1" baseline="-25000" dirty="0"/>
                  <a:t>i</a:t>
                </a:r>
                <a:r>
                  <a:rPr lang="en-US" sz="2400" baseline="-25000" dirty="0"/>
                  <a:t>2</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Sub>
                  </m:oMath>
                </a14:m>
                <a:r>
                  <a:rPr lang="en-US" sz="2400" dirty="0"/>
                  <a:t>)</a:t>
                </a:r>
                <a:r>
                  <a:rPr lang="en-US" sz="2400" i="1" baseline="30000" dirty="0"/>
                  <a:t>T</a:t>
                </a:r>
                <a:r>
                  <a:rPr lang="en-US" sz="2400" dirty="0"/>
                  <a:t> of the </a:t>
                </a:r>
                <a:r>
                  <a:rPr lang="en-US" sz="2400" i="1" dirty="0" err="1"/>
                  <a:t>i</a:t>
                </a:r>
                <a:r>
                  <a:rPr lang="en-US" sz="2400" baseline="30000" dirty="0" err="1"/>
                  <a:t>th</a:t>
                </a:r>
                <a:r>
                  <a:rPr lang="en-US" sz="2400" dirty="0"/>
                  <a:t> token is attended by all tokens. For example, given sentence “Jack is now asleep, because he is tired.”, the word “he” is strongly implied to the word “Jack” by self-attention of the word “he” although the word “he” is ambiguous. Following figure (Han, et al., 2021, p. 231) illustrates the self-attention of the word “he” in which each strength of implication of another word (accept itself “he”) to the word “he” is indicated by strong degree of connection color.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19" y="914399"/>
                <a:ext cx="7319111" cy="5176066"/>
              </a:xfrm>
              <a:blipFill>
                <a:blip r:embed="rId2"/>
                <a:stretch>
                  <a:fillRect l="-1333" t="-942" r="-13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231" y="0"/>
            <a:ext cx="4697427" cy="6336063"/>
          </a:xfrm>
          <a:prstGeom prst="rect">
            <a:avLst/>
          </a:prstGeom>
        </p:spPr>
      </p:pic>
      <p:sp>
        <p:nvSpPr>
          <p:cNvPr id="8" name="Rectangle 7"/>
          <p:cNvSpPr/>
          <p:nvPr/>
        </p:nvSpPr>
        <p:spPr>
          <a:xfrm>
            <a:off x="2935934" y="5628800"/>
            <a:ext cx="4454296" cy="461665"/>
          </a:xfrm>
          <a:prstGeom prst="rect">
            <a:avLst/>
          </a:prstGeom>
        </p:spPr>
        <p:txBody>
          <a:bodyPr wrap="none">
            <a:spAutoFit/>
          </a:bodyPr>
          <a:lstStyle/>
          <a:p>
            <a:pPr algn="ctr"/>
            <a:r>
              <a:rPr lang="en-US" sz="2400" b="1" dirty="0">
                <a:latin typeface="Times New Roman" panose="02020603050405020304" pitchFamily="18" charset="0"/>
                <a:ea typeface="DengXian"/>
                <a:cs typeface="Times New Roman" panose="02020603050405020304" pitchFamily="18" charset="0"/>
              </a:rPr>
              <a:t>Figure 3.2.</a:t>
            </a:r>
            <a:r>
              <a:rPr lang="en-US" sz="2400" dirty="0">
                <a:latin typeface="Times New Roman" panose="02020603050405020304" pitchFamily="18" charset="0"/>
                <a:ea typeface="DengXian"/>
                <a:cs typeface="Times New Roman" panose="02020603050405020304" pitchFamily="18" charset="0"/>
              </a:rPr>
              <a:t> Self-attention example</a:t>
            </a:r>
          </a:p>
        </p:txBody>
      </p:sp>
    </p:spTree>
    <p:extLst>
      <p:ext uri="{BB962C8B-B14F-4D97-AF65-F5344CB8AC3E}">
        <p14:creationId xmlns:p14="http://schemas.microsoft.com/office/powerpoint/2010/main" val="239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50" dirty="0" err="1"/>
                  <a:t>Vaswani</a:t>
                </a:r>
                <a:r>
                  <a:rPr lang="en-US" sz="1950" dirty="0"/>
                  <a:t> et al. (</a:t>
                </a:r>
                <a:r>
                  <a:rPr lang="en-US" sz="1950" dirty="0" err="1"/>
                  <a:t>Vaswani</a:t>
                </a:r>
                <a:r>
                  <a:rPr lang="en-US" sz="1950" dirty="0"/>
                  <a:t>, et al., 2017) proposed an improvement of attention called multi-head attention which is concatenation of many attentions. The existence of many attentions aims to discover as much as possible different meanings under attentions and the concatenation mechanism aims to unify different attentions into one self-attention. Following equation specifies multi-head attention with note that the multi-head attention here is self-attention.</a:t>
                </a:r>
              </a:p>
              <a:p>
                <a:pPr marL="0" indent="0">
                  <a:buNone/>
                </a:pPr>
                <a14:m>
                  <m:oMathPara xmlns:m="http://schemas.openxmlformats.org/officeDocument/2006/math">
                    <m:oMathParaPr>
                      <m:jc m:val="centerGroup"/>
                    </m:oMathParaPr>
                    <m:oMath xmlns:m="http://schemas.openxmlformats.org/officeDocument/2006/math">
                      <m:r>
                        <m:rPr>
                          <m:sty m:val="p"/>
                        </m:rPr>
                        <a:rPr lang="en-US" sz="1950">
                          <a:latin typeface="Cambria Math" panose="02040503050406030204" pitchFamily="18" charset="0"/>
                        </a:rPr>
                        <m:t>MultiheadAttention</m:t>
                      </m:r>
                      <m:d>
                        <m:dPr>
                          <m:ctrlPr>
                            <a:rPr lang="en-US" sz="1950" i="1">
                              <a:latin typeface="Cambria Math" panose="02040503050406030204" pitchFamily="18" charset="0"/>
                            </a:rPr>
                          </m:ctrlPr>
                        </m:dPr>
                        <m:e>
                          <m:r>
                            <a:rPr lang="en-US" sz="1950" b="1" i="1">
                              <a:latin typeface="Cambria Math" panose="02040503050406030204" pitchFamily="18" charset="0"/>
                            </a:rPr>
                            <m:t>𝑿</m:t>
                          </m:r>
                        </m:e>
                      </m:d>
                      <m:r>
                        <a:rPr lang="en-US" sz="1950" i="1">
                          <a:latin typeface="Cambria Math" panose="02040503050406030204" pitchFamily="18" charset="0"/>
                        </a:rPr>
                        <m:t>=</m:t>
                      </m:r>
                      <m:r>
                        <m:rPr>
                          <m:sty m:val="p"/>
                        </m:rPr>
                        <a:rPr lang="en-US" sz="1950">
                          <a:latin typeface="Cambria Math" panose="02040503050406030204" pitchFamily="18" charset="0"/>
                        </a:rPr>
                        <m:t>concatenate</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1</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2</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h</m:t>
                              </m:r>
                            </m:sub>
                          </m:sSub>
                        </m:e>
                      </m:d>
                      <m:sSup>
                        <m:sSupPr>
                          <m:ctrlPr>
                            <a:rPr lang="en-US" sz="1950" i="1">
                              <a:latin typeface="Cambria Math" panose="02040503050406030204" pitchFamily="18" charset="0"/>
                            </a:rPr>
                          </m:ctrlPr>
                        </m:sSupPr>
                        <m:e>
                          <m:r>
                            <a:rPr lang="en-US" sz="1950" i="1">
                              <a:latin typeface="Cambria Math" panose="02040503050406030204" pitchFamily="18" charset="0"/>
                            </a:rPr>
                            <m:t>𝑊</m:t>
                          </m:r>
                        </m:e>
                        <m:sup>
                          <m:r>
                            <a:rPr lang="en-US" sz="1950" i="1">
                              <a:latin typeface="Cambria Math" panose="02040503050406030204" pitchFamily="18" charset="0"/>
                            </a:rPr>
                            <m:t>𝑂</m:t>
                          </m:r>
                        </m:sup>
                      </m:sSup>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50" i="1">
                              <a:latin typeface="Cambria Math" panose="02040503050406030204" pitchFamily="18" charset="0"/>
                            </a:rPr>
                          </m:ctrlPr>
                        </m:mPr>
                        <m:m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𝑖</m:t>
                                </m:r>
                              </m:sub>
                            </m:sSub>
                            <m:r>
                              <a:rPr lang="en-US" sz="1950" i="1">
                                <a:latin typeface="Cambria Math" panose="02040503050406030204" pitchFamily="18" charset="0"/>
                              </a:rPr>
                              <m:t>=</m:t>
                            </m:r>
                            <m:r>
                              <m:rPr>
                                <m:sty m:val="p"/>
                              </m:rPr>
                              <a:rPr lang="en-US" sz="1950">
                                <a:latin typeface="Cambria Math" panose="02040503050406030204" pitchFamily="18" charset="0"/>
                              </a:rPr>
                              <m:t>Attention</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e>
                            </m:d>
                          </m:e>
                        </m:mr>
                        <m:m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𝑄</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𝐾</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𝑉</m:t>
                                </m:r>
                              </m:sup>
                            </m:sSubSup>
                          </m:e>
                        </m:mr>
                      </m:m>
                    </m:oMath>
                  </m:oMathPara>
                </a14:m>
                <a:endParaRPr lang="en-US" sz="1950" dirty="0"/>
              </a:p>
              <a:p>
                <a:pPr marL="0" indent="0">
                  <a:buNone/>
                </a:pPr>
                <a:r>
                  <a:rPr lang="en-US" sz="1950" dirty="0"/>
                  <a:t>Of course, </a:t>
                </a:r>
                <a:r>
                  <a:rPr lang="en-US" sz="1950" i="1" dirty="0" err="1"/>
                  <a:t>W</a:t>
                </a:r>
                <a:r>
                  <a:rPr lang="en-US" sz="1950" i="1" baseline="-25000" dirty="0" err="1"/>
                  <a:t>i</a:t>
                </a:r>
                <a:r>
                  <a:rPr lang="en-US" sz="1950" i="1" baseline="30000" dirty="0" err="1"/>
                  <a:t>Q</a:t>
                </a:r>
                <a:r>
                  <a:rPr lang="en-US" sz="1950" dirty="0"/>
                  <a:t>, </a:t>
                </a:r>
                <a:r>
                  <a:rPr lang="en-US" sz="1950" i="1" dirty="0" err="1"/>
                  <a:t>W</a:t>
                </a:r>
                <a:r>
                  <a:rPr lang="en-US" sz="1950" i="1" baseline="-25000" dirty="0" err="1"/>
                  <a:t>i</a:t>
                </a:r>
                <a:r>
                  <a:rPr lang="en-US" sz="1950" i="1" baseline="30000" dirty="0" err="1"/>
                  <a:t>K</a:t>
                </a:r>
                <a:r>
                  <a:rPr lang="en-US" sz="1950" dirty="0"/>
                  <a:t>, and </a:t>
                </a:r>
                <a:r>
                  <a:rPr lang="en-US" sz="1950" i="1" dirty="0" err="1"/>
                  <a:t>W</a:t>
                </a:r>
                <a:r>
                  <a:rPr lang="en-US" sz="1950" i="1" baseline="-25000" dirty="0" err="1"/>
                  <a:t>i</a:t>
                </a:r>
                <a:r>
                  <a:rPr lang="en-US" sz="1950" i="1" baseline="30000" dirty="0" err="1"/>
                  <a:t>V</a:t>
                </a:r>
                <a:r>
                  <a:rPr lang="en-US" sz="1950" dirty="0"/>
                  <a:t> are query weight matrix, key weight matrix, and value weight matrix for the </a:t>
                </a:r>
                <a:r>
                  <a:rPr lang="en-US" sz="1950" i="1" dirty="0" err="1"/>
                  <a:t>i</a:t>
                </a:r>
                <a:r>
                  <a:rPr lang="en-US" sz="1950" baseline="30000" dirty="0" err="1"/>
                  <a:t>th</a:t>
                </a:r>
                <a:r>
                  <a:rPr lang="en-US" sz="1950" dirty="0"/>
                  <a:t> head, respectively whereas </a:t>
                </a:r>
                <a:r>
                  <a:rPr lang="en-US" sz="1950" i="1" dirty="0"/>
                  <a:t>W</a:t>
                </a:r>
                <a:r>
                  <a:rPr lang="en-US" sz="1950" i="1" baseline="30000" dirty="0"/>
                  <a:t>O</a:t>
                </a:r>
                <a:r>
                  <a:rPr lang="en-US" sz="1950" dirty="0"/>
                  <a:t> is the entire weight matrix whose dimension is often set as </a:t>
                </a:r>
                <a:r>
                  <a:rPr lang="en-US" sz="1950" i="1" dirty="0" err="1"/>
                  <a:t>hd</a:t>
                </a:r>
                <a:r>
                  <a:rPr lang="en-US" sz="1950" i="1" baseline="-25000" dirty="0" err="1"/>
                  <a:t>v</a:t>
                </a:r>
                <a:r>
                  <a:rPr lang="en-US" sz="1950" dirty="0"/>
                  <a:t> x </a:t>
                </a:r>
                <a:r>
                  <a:rPr lang="en-US" sz="1950" i="1" dirty="0" err="1"/>
                  <a:t>d</a:t>
                </a:r>
                <a:r>
                  <a:rPr lang="en-US" sz="1950" i="1" baseline="-25000" dirty="0" err="1"/>
                  <a:t>m</a:t>
                </a:r>
                <a:r>
                  <a:rPr lang="en-US" sz="1950" dirty="0"/>
                  <a:t> so that multi-head attention </a:t>
                </a:r>
                <a:r>
                  <a:rPr lang="en-US" sz="1950" dirty="0" err="1"/>
                  <a:t>MultiheadAttention</a:t>
                </a:r>
                <a:r>
                  <a:rPr lang="en-US" sz="1950" dirty="0"/>
                  <a:t>(</a:t>
                </a:r>
                <a:r>
                  <a:rPr lang="en-US" sz="1950" b="1" i="1" dirty="0"/>
                  <a:t>X</a:t>
                </a:r>
                <a:r>
                  <a:rPr lang="en-US" sz="1950" dirty="0"/>
                  <a:t>) is </a:t>
                </a:r>
                <a:r>
                  <a:rPr lang="en-US" sz="1950" i="1" dirty="0"/>
                  <a:t>m</a:t>
                </a:r>
                <a:r>
                  <a:rPr lang="en-US" sz="1950" dirty="0"/>
                  <a:t> x </a:t>
                </a:r>
                <a:r>
                  <a:rPr lang="en-US" sz="1950" i="1" dirty="0" err="1"/>
                  <a:t>d</a:t>
                </a:r>
                <a:r>
                  <a:rPr lang="en-US" sz="1950" i="1" baseline="-25000" dirty="0" err="1"/>
                  <a:t>m</a:t>
                </a:r>
                <a:r>
                  <a:rPr lang="en-US" sz="1950" dirty="0"/>
                  <a:t> matrix which is the same to dimension of input sequence matrix </a:t>
                </a:r>
                <a:r>
                  <a:rPr lang="en-US" sz="1950" b="1" i="1" dirty="0"/>
                  <a:t>X</a:t>
                </a:r>
                <a:r>
                  <a:rPr lang="en-US" sz="1950" dirty="0"/>
                  <a:t> = (</a:t>
                </a:r>
                <a:r>
                  <a:rPr lang="en-US" sz="1950" b="1" i="1" dirty="0"/>
                  <a:t>x</a:t>
                </a:r>
                <a:r>
                  <a:rPr lang="en-US" sz="1950" baseline="-25000" dirty="0"/>
                  <a:t>1</a:t>
                </a:r>
                <a:r>
                  <a:rPr lang="en-US" sz="1950" dirty="0"/>
                  <a:t>, </a:t>
                </a:r>
                <a:r>
                  <a:rPr lang="en-US" sz="1950" b="1" i="1" dirty="0"/>
                  <a:t>x</a:t>
                </a:r>
                <a:r>
                  <a:rPr lang="en-US" sz="1950" baseline="-25000" dirty="0"/>
                  <a:t>2</a:t>
                </a:r>
                <a:r>
                  <a:rPr lang="en-US" sz="1950" dirty="0"/>
                  <a:t>,…, </a:t>
                </a:r>
                <a:r>
                  <a:rPr lang="en-US" sz="1950" b="1" i="1" dirty="0" err="1"/>
                  <a:t>x</a:t>
                </a:r>
                <a:r>
                  <a:rPr lang="en-US" sz="1950" i="1" baseline="-25000" dirty="0" err="1"/>
                  <a:t>m</a:t>
                </a:r>
                <a:r>
                  <a:rPr lang="en-US" sz="1950" dirty="0"/>
                  <a:t>)</a:t>
                </a:r>
                <a:r>
                  <a:rPr lang="en-US" sz="1950" i="1" baseline="30000" dirty="0"/>
                  <a:t>T</a:t>
                </a:r>
                <a:r>
                  <a:rPr lang="en-US" sz="1950" dirty="0"/>
                  <a:t>. Note that the concatenation mechanism follows horizontal direction so that the concatenation concatenate(head</a:t>
                </a:r>
                <a:r>
                  <a:rPr lang="en-US" sz="1950" baseline="-25000" dirty="0"/>
                  <a:t>1</a:t>
                </a:r>
                <a:r>
                  <a:rPr lang="en-US" sz="1950" dirty="0"/>
                  <a:t>, head</a:t>
                </a:r>
                <a:r>
                  <a:rPr lang="en-US" sz="1950" baseline="-25000" dirty="0"/>
                  <a:t>2</a:t>
                </a:r>
                <a:r>
                  <a:rPr lang="en-US" sz="1950" dirty="0"/>
                  <a:t>,…, </a:t>
                </a:r>
                <a:r>
                  <a:rPr lang="en-US" sz="1950" dirty="0" err="1"/>
                  <a:t>head</a:t>
                </a:r>
                <a:r>
                  <a:rPr lang="en-US" sz="1950" i="1" baseline="-25000" dirty="0" err="1"/>
                  <a:t>h</a:t>
                </a:r>
                <a:r>
                  <a:rPr lang="en-US" sz="1950" dirty="0"/>
                  <a:t>) is </a:t>
                </a:r>
                <a:r>
                  <a:rPr lang="en-US" sz="1950" i="1" dirty="0"/>
                  <a:t>m</a:t>
                </a:r>
                <a:r>
                  <a:rPr lang="en-US" sz="1950" dirty="0"/>
                  <a:t> x </a:t>
                </a:r>
                <a:r>
                  <a:rPr lang="en-US" sz="1950" i="1" dirty="0" err="1"/>
                  <a:t>hd</a:t>
                </a:r>
                <a:r>
                  <a:rPr lang="en-US" sz="1950" i="1" baseline="-25000" dirty="0" err="1"/>
                  <a:t>v</a:t>
                </a:r>
                <a:r>
                  <a:rPr lang="en-US" sz="1950" dirty="0"/>
                  <a:t> matrix when each head </a:t>
                </a:r>
                <a:r>
                  <a:rPr lang="en-US" sz="1950" dirty="0" err="1"/>
                  <a:t>head</a:t>
                </a:r>
                <a:r>
                  <a:rPr lang="en-US" sz="1950" i="1" baseline="-25000" dirty="0" err="1"/>
                  <a:t>i</a:t>
                </a:r>
                <a:r>
                  <a:rPr lang="en-US" sz="1950" dirty="0"/>
                  <a:t> = Attention(</a:t>
                </a:r>
                <a:r>
                  <a:rPr lang="en-US" sz="1950" i="1" dirty="0"/>
                  <a:t>Q</a:t>
                </a:r>
                <a:r>
                  <a:rPr lang="en-US" sz="1950" i="1" baseline="-25000" dirty="0"/>
                  <a:t>i</a:t>
                </a:r>
                <a:r>
                  <a:rPr lang="en-US" sz="1950" dirty="0"/>
                  <a:t>, </a:t>
                </a:r>
                <a:r>
                  <a:rPr lang="en-US" sz="1950" i="1" dirty="0"/>
                  <a:t>K</a:t>
                </a:r>
                <a:r>
                  <a:rPr lang="en-US" sz="1950" i="1" baseline="-25000" dirty="0"/>
                  <a:t>i</a:t>
                </a:r>
                <a:r>
                  <a:rPr lang="en-US" sz="1950" dirty="0"/>
                  <a:t>, </a:t>
                </a:r>
                <a:r>
                  <a:rPr lang="en-US" sz="1950" i="1" dirty="0"/>
                  <a:t>V</a:t>
                </a:r>
                <a:r>
                  <a:rPr lang="en-US" sz="1950" i="1" baseline="-25000" dirty="0"/>
                  <a:t>i</a:t>
                </a:r>
                <a:r>
                  <a:rPr lang="en-US" sz="1950" dirty="0"/>
                  <a:t>) is </a:t>
                </a:r>
                <a:r>
                  <a:rPr lang="en-US" sz="1950" i="1" dirty="0"/>
                  <a:t>m</a:t>
                </a:r>
                <a:r>
                  <a:rPr lang="en-US" sz="1950" dirty="0"/>
                  <a:t> x </a:t>
                </a:r>
                <a:r>
                  <a:rPr lang="en-US" sz="1950" i="1" dirty="0"/>
                  <a:t>d</a:t>
                </a:r>
                <a:r>
                  <a:rPr lang="en-US" sz="1950" i="1" baseline="-25000" dirty="0"/>
                  <a:t>v</a:t>
                </a:r>
                <a:r>
                  <a:rPr lang="en-US" sz="1950" dirty="0"/>
                  <a:t> matrix. There are </a:t>
                </a:r>
                <a:r>
                  <a:rPr lang="en-US" sz="1950" i="1" dirty="0"/>
                  <a:t>h</a:t>
                </a:r>
                <a:r>
                  <a:rPr lang="en-US" sz="1950" dirty="0"/>
                  <a:t> heads (attentions) in the equation above. In practice, </a:t>
                </a:r>
                <a:r>
                  <a:rPr lang="en-US" sz="1950" i="1" dirty="0"/>
                  <a:t>h</a:t>
                </a:r>
                <a:r>
                  <a:rPr lang="en-US" sz="1950" dirty="0"/>
                  <a:t> is set so that </a:t>
                </a:r>
                <a:r>
                  <a:rPr lang="en-US" sz="1950" i="1" dirty="0" err="1"/>
                  <a:t>hd</a:t>
                </a:r>
                <a:r>
                  <a:rPr lang="en-US" sz="1950" i="1" baseline="-25000" dirty="0" err="1"/>
                  <a:t>v</a:t>
                </a:r>
                <a:r>
                  <a:rPr lang="en-US" sz="1950" dirty="0"/>
                  <a:t> = </a:t>
                </a:r>
                <a:r>
                  <a:rPr lang="en-US" sz="1950" i="1" dirty="0" err="1"/>
                  <a:t>d</a:t>
                </a:r>
                <a:r>
                  <a:rPr lang="en-US" sz="1950" i="1" baseline="-25000" dirty="0" err="1"/>
                  <a:t>m</a:t>
                </a:r>
                <a:r>
                  <a:rPr lang="en-US" sz="1950" dirty="0"/>
                  <a:t> which is model dimension. Recall that </a:t>
                </a:r>
                <a:r>
                  <a:rPr lang="en-US" sz="1950" i="1" dirty="0" err="1"/>
                  <a:t>d</a:t>
                </a:r>
                <a:r>
                  <a:rPr lang="en-US" sz="1950" i="1" baseline="-25000" dirty="0" err="1"/>
                  <a:t>m</a:t>
                </a:r>
                <a:r>
                  <a:rPr lang="en-US" sz="1950" dirty="0"/>
                  <a:t> is often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508" t="-589" r="-508" b="-54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218241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rmAutofit/>
              </a:bodyPr>
              <a:lstStyle/>
              <a:p>
                <a:pPr marL="0" indent="0">
                  <a:buNone/>
                </a:pPr>
                <a:r>
                  <a:rPr lang="en-US" sz="2400" dirty="0"/>
                  <a:t>For easy illustration, the concatenation of </a:t>
                </a:r>
                <a:r>
                  <a:rPr lang="en-US" sz="2400" i="1" dirty="0"/>
                  <a:t>h</a:t>
                </a:r>
                <a:r>
                  <a:rPr lang="en-US" sz="2400" dirty="0"/>
                  <a:t> attentions is represented as </a:t>
                </a:r>
                <a:r>
                  <a:rPr lang="en-US" sz="2400" i="1" dirty="0"/>
                  <a:t>m</a:t>
                </a:r>
                <a:r>
                  <a:rPr lang="en-US" sz="2400" dirty="0"/>
                  <a:t> x </a:t>
                </a:r>
                <a:r>
                  <a:rPr lang="en-US" sz="2400" i="1" dirty="0" err="1"/>
                  <a:t>hd</a:t>
                </a:r>
                <a:r>
                  <a:rPr lang="en-US" sz="2400" i="1" baseline="-25000" dirty="0" err="1"/>
                  <a:t>v</a:t>
                </a:r>
                <a:r>
                  <a:rPr lang="en-US" sz="2400" dirty="0"/>
                  <a:t> as follows:</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concatenate</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h</m:t>
                              </m:r>
                            </m:sub>
                          </m:sSub>
                        </m:e>
                      </m:d>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4"/>
                                    <m:mcJc m:val="center"/>
                                  </m:mcPr>
                                </m:mc>
                              </m:mcs>
                              <m:ctrlPr>
                                <a:rPr lang="en-US" sz="2400" i="1">
                                  <a:latin typeface="Cambria Math" panose="02040503050406030204" pitchFamily="18" charset="0"/>
                                </a:rPr>
                              </m:ctrlPr>
                            </m:mP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811" t="-9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877901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370320" cy="5176066"/>
              </a:xfrm>
            </p:spPr>
            <p:txBody>
              <a:bodyPr>
                <a:noAutofit/>
              </a:bodyPr>
              <a:lstStyle/>
              <a:p>
                <a:pPr marL="0" indent="0">
                  <a:buNone/>
                </a:pPr>
                <a:r>
                  <a:rPr lang="en-US" sz="1800" dirty="0"/>
                  <a:t>Obviously, weight matrix </a:t>
                </a:r>
                <a:r>
                  <a:rPr lang="en-US" sz="1800" i="1" dirty="0"/>
                  <a:t>W</a:t>
                </a:r>
                <a:r>
                  <a:rPr lang="en-US" sz="1800" i="1" baseline="30000" dirty="0"/>
                  <a:t>O</a:t>
                </a:r>
                <a:r>
                  <a:rPr lang="en-US" sz="1800" dirty="0"/>
                  <a:t> is </a:t>
                </a:r>
                <a:r>
                  <a:rPr lang="en-US" sz="1800" i="1" dirty="0" err="1"/>
                  <a:t>hd</a:t>
                </a:r>
                <a:r>
                  <a:rPr lang="en-US" sz="1800" i="1" baseline="-25000" dirty="0" err="1"/>
                  <a:t>v</a:t>
                </a:r>
                <a:r>
                  <a:rPr lang="en-US" sz="1800" dirty="0"/>
                  <a:t> x </a:t>
                </a:r>
                <a:r>
                  <a:rPr lang="en-US" sz="1800" i="1" dirty="0" err="1"/>
                  <a:t>d</a:t>
                </a:r>
                <a:r>
                  <a:rPr lang="en-US" sz="1800" i="1" baseline="-25000" dirty="0" err="1"/>
                  <a:t>m</a:t>
                </a:r>
                <a:r>
                  <a:rPr lang="en-US" sz="1800" dirty="0"/>
                  <a:t> matrix so that multi-head attention </a:t>
                </a:r>
                <a:r>
                  <a:rPr lang="en-US" sz="1800" dirty="0" err="1"/>
                  <a:t>MultiheadAttention</a:t>
                </a:r>
                <a:r>
                  <a:rPr lang="en-US" sz="1800" dirty="0"/>
                  <a:t>(</a:t>
                </a:r>
                <a:r>
                  <a:rPr lang="en-US" sz="1800" b="1" i="1" dirty="0"/>
                  <a:t>X</a:t>
                </a:r>
                <a:r>
                  <a:rPr lang="en-US" sz="1800" dirty="0"/>
                  <a:t>) is </a:t>
                </a:r>
                <a:r>
                  <a:rPr lang="en-US" sz="1800" i="1" dirty="0"/>
                  <a:t>m</a:t>
                </a:r>
                <a:r>
                  <a:rPr lang="en-US" sz="1800" dirty="0"/>
                  <a:t> x </a:t>
                </a:r>
                <a:r>
                  <a:rPr lang="en-US" sz="1800" i="1" dirty="0" err="1"/>
                  <a:t>d</a:t>
                </a:r>
                <a:r>
                  <a:rPr lang="en-US" sz="1800" i="1" baseline="-25000" dirty="0" err="1"/>
                  <a:t>m</a:t>
                </a:r>
                <a:r>
                  <a:rPr lang="en-US" sz="1800" dirty="0"/>
                  <a:t> matrix, as follows:</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𝑂</m:t>
                          </m:r>
                        </m:sup>
                      </m:sSup>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
                        </m:e>
                      </m:d>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370320" cy="5176066"/>
              </a:xfrm>
              <a:blipFill>
                <a:blip r:embed="rId2"/>
                <a:stretch>
                  <a:fillRect l="-766" t="-589" r="-861" b="-50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38</a:t>
            </a:fld>
            <a:endParaRPr lang="en-US"/>
          </a:p>
        </p:txBody>
      </p:sp>
      <mc:AlternateContent xmlns:mc="http://schemas.openxmlformats.org/markup-compatibility/2006" xmlns:a14="http://schemas.microsoft.com/office/drawing/2010/main">
        <mc:Choice Requires="a14">
          <p:sp>
            <p:nvSpPr>
              <p:cNvPr id="7" name="Rectangle 6"/>
              <p:cNvSpPr/>
              <p:nvPr/>
            </p:nvSpPr>
            <p:spPr>
              <a:xfrm>
                <a:off x="6451600" y="1044357"/>
                <a:ext cx="5506720" cy="4792787"/>
              </a:xfrm>
              <a:prstGeom prst="rect">
                <a:avLst/>
              </a:prstGeom>
            </p:spPr>
            <p:txBody>
              <a:bodyPr wrap="square">
                <a:spAutoFit/>
              </a:bodyPr>
              <a:lstStyle/>
              <a:p>
                <a:pPr algn="just"/>
                <a:r>
                  <a:rPr lang="en-US" sz="1900" dirty="0">
                    <a:latin typeface="Times New Roman" panose="02020603050405020304" pitchFamily="18" charset="0"/>
                    <a:ea typeface="DengXian"/>
                    <a:cs typeface="Times New Roman" panose="02020603050405020304" pitchFamily="18" charset="0"/>
                  </a:rPr>
                  <a:t>After multi-head attention goes through residual mechanism and layer normalization of attention sublayer, it is fed to feedforward sublayer or feedforward network (FFN) to finish the processing of encoder. Let </a:t>
                </a:r>
                <a:r>
                  <a:rPr lang="en-US" sz="1900" dirty="0" err="1">
                    <a:latin typeface="Times New Roman" panose="02020603050405020304" pitchFamily="18" charset="0"/>
                    <a:ea typeface="DengXian"/>
                    <a:cs typeface="Times New Roman" panose="02020603050405020304" pitchFamily="18" charset="0"/>
                  </a:rPr>
                  <a:t>EncoderAttention</a:t>
                </a:r>
                <a:r>
                  <a:rPr lang="en-US" sz="1900" dirty="0">
                    <a:latin typeface="Times New Roman" panose="02020603050405020304" pitchFamily="18" charset="0"/>
                    <a:ea typeface="DengXian"/>
                    <a:cs typeface="Times New Roman" panose="02020603050405020304" pitchFamily="18" charset="0"/>
                  </a:rPr>
                  <a:t>(</a:t>
                </a:r>
                <a:r>
                  <a:rPr lang="en-US" sz="1900" b="1" i="1" dirty="0">
                    <a:latin typeface="Times New Roman" panose="02020603050405020304" pitchFamily="18" charset="0"/>
                    <a:ea typeface="DengXian"/>
                    <a:cs typeface="Times New Roman" panose="02020603050405020304" pitchFamily="18" charset="0"/>
                  </a:rPr>
                  <a:t>X</a:t>
                </a:r>
                <a:r>
                  <a:rPr lang="en-US" sz="1900" dirty="0">
                    <a:latin typeface="Times New Roman" panose="02020603050405020304" pitchFamily="18" charset="0"/>
                    <a:ea typeface="DengXian"/>
                    <a:cs typeface="Times New Roman" panose="02020603050405020304" pitchFamily="18" charset="0"/>
                  </a:rPr>
                  <a:t>) be output of encoder which is considered as attention:</a:t>
                </a:r>
              </a:p>
              <a:p>
                <a:pPr algn="just"/>
                <a14:m>
                  <m:oMathPara xmlns:m="http://schemas.openxmlformats.org/officeDocument/2006/math">
                    <m:oMathParaPr>
                      <m:jc m:val="left"/>
                    </m:oMathParaPr>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oMath>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EncoderAttention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FFN</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e>
                      </m:d>
                    </m:oMath>
                  </m:oMathPara>
                </a14:m>
                <a:endParaRPr lang="en-US" sz="1900" dirty="0">
                  <a:latin typeface="Times New Roman" panose="02020603050405020304" pitchFamily="18" charset="0"/>
                  <a:ea typeface="DengXian"/>
                  <a:cs typeface="Times New Roman" panose="02020603050405020304" pitchFamily="18" charset="0"/>
                </a:endParaRPr>
              </a:p>
              <a:p>
                <a:pPr algn="just"/>
                <a:r>
                  <a:rPr lang="en-US" sz="1900" dirty="0">
                    <a:latin typeface="Times New Roman" panose="02020603050405020304" pitchFamily="18" charset="0"/>
                    <a:ea typeface="DengXian"/>
                  </a:rPr>
                  <a:t>If there is a stack of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encoders, the process above is repeated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times. In literature (</a:t>
                </a:r>
                <a:r>
                  <a:rPr lang="en-US" sz="1900" dirty="0" err="1">
                    <a:latin typeface="Times New Roman" panose="02020603050405020304" pitchFamily="18" charset="0"/>
                    <a:ea typeface="DengXian"/>
                  </a:rPr>
                  <a:t>Vaswani</a:t>
                </a:r>
                <a:r>
                  <a:rPr lang="en-US" sz="1900" dirty="0">
                    <a:latin typeface="Times New Roman" panose="02020603050405020304" pitchFamily="18" charset="0"/>
                    <a:ea typeface="DengXian"/>
                  </a:rPr>
                  <a:t>, et al., 2017),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is set to be 6. Without loss of generality, we can consider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 1 as simplest case for easy explanations.</a:t>
                </a:r>
                <a:endParaRPr lang="en-US" sz="1900" dirty="0"/>
              </a:p>
            </p:txBody>
          </p:sp>
        </mc:Choice>
        <mc:Fallback xmlns="">
          <p:sp>
            <p:nvSpPr>
              <p:cNvPr id="7" name="Rectangle 6"/>
              <p:cNvSpPr>
                <a:spLocks noRot="1" noChangeAspect="1" noMove="1" noResize="1" noEditPoints="1" noAdjustHandles="1" noChangeArrowheads="1" noChangeShapeType="1" noTextEdit="1"/>
              </p:cNvSpPr>
              <p:nvPr/>
            </p:nvSpPr>
            <p:spPr>
              <a:xfrm>
                <a:off x="6451600" y="1044357"/>
                <a:ext cx="5506720" cy="4792787"/>
              </a:xfrm>
              <a:prstGeom prst="rect">
                <a:avLst/>
              </a:prstGeom>
              <a:blipFill>
                <a:blip r:embed="rId3"/>
                <a:stretch>
                  <a:fillRect l="-996" t="-635" r="-996" b="-1017"/>
                </a:stretch>
              </a:blipFill>
            </p:spPr>
            <p:txBody>
              <a:bodyPr/>
              <a:lstStyle/>
              <a:p>
                <a:r>
                  <a:rPr lang="en-US">
                    <a:noFill/>
                  </a:rPr>
                  <a:t> </a:t>
                </a:r>
              </a:p>
            </p:txBody>
          </p:sp>
        </mc:Fallback>
      </mc:AlternateContent>
    </p:spTree>
    <p:extLst>
      <p:ext uri="{BB962C8B-B14F-4D97-AF65-F5344CB8AC3E}">
        <p14:creationId xmlns:p14="http://schemas.microsoft.com/office/powerpoint/2010/main" val="373196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2400" dirty="0"/>
              <a:t>Now it is essential to survey how decoder applies encoder attention </a:t>
            </a:r>
            <a:r>
              <a:rPr lang="en-US" sz="2400" dirty="0" err="1"/>
              <a:t>EncoderAttention</a:t>
            </a:r>
            <a:r>
              <a:rPr lang="en-US" sz="2400" dirty="0"/>
              <a:t>(</a:t>
            </a:r>
            <a:r>
              <a:rPr lang="en-US" sz="2400" b="1" i="1" dirty="0"/>
              <a:t>X</a:t>
            </a:r>
            <a:r>
              <a:rPr lang="en-US" sz="2400" dirty="0"/>
              <a:t>) into its encoding task. Essentially, decoder has two multi-head attentions such as masked multi-head attention and multi-head attention whereas encoder has only one multi-head attention. Their attentions are similar to encoder’s attention but there is a slight difference. Firstly, decoder input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is fed to masked multi-head attention sublayer with note that </a:t>
            </a:r>
            <a:r>
              <a:rPr lang="en-US" sz="2400" b="1" i="1" dirty="0"/>
              <a:t>Y</a:t>
            </a:r>
            <a:r>
              <a:rPr lang="en-US" sz="2400" dirty="0"/>
              <a:t> is </a:t>
            </a:r>
            <a:r>
              <a:rPr lang="en-US" sz="2400" i="1" dirty="0"/>
              <a:t>n</a:t>
            </a:r>
            <a:r>
              <a:rPr lang="en-US" sz="2400" dirty="0"/>
              <a:t> x </a:t>
            </a:r>
            <a:r>
              <a:rPr lang="en-US" sz="2400" i="1" dirty="0" err="1"/>
              <a:t>d</a:t>
            </a:r>
            <a:r>
              <a:rPr lang="en-US" sz="2400" i="1" baseline="-25000" dirty="0" err="1"/>
              <a:t>m</a:t>
            </a:r>
            <a:r>
              <a:rPr lang="en-US" sz="2400" dirty="0"/>
              <a:t> matrix with support that model dimension </a:t>
            </a:r>
            <a:r>
              <a:rPr lang="en-US" sz="2400" i="1" dirty="0" err="1"/>
              <a:t>d</a:t>
            </a:r>
            <a:r>
              <a:rPr lang="en-US" sz="2400" i="1" baseline="-25000" dirty="0" err="1"/>
              <a:t>m</a:t>
            </a:r>
            <a:r>
              <a:rPr lang="en-US" sz="2400" dirty="0"/>
              <a:t>, which is often set to be 512 in natural language processing (NLP), may not be changed with regard to decoder. Because masked multi-head attention is composed by concatenation of masked head attentions by the same way of encoder, we should concern masked head attention. Sequence </a:t>
            </a:r>
            <a:r>
              <a:rPr lang="en-US" sz="2400" b="1" i="1" dirty="0"/>
              <a:t>Y</a:t>
            </a:r>
            <a:r>
              <a:rPr lang="en-US" sz="2400" dirty="0"/>
              <a:t> should have </a:t>
            </a:r>
            <a:r>
              <a:rPr lang="en-US" sz="2400" i="1" dirty="0"/>
              <a:t>n</a:t>
            </a:r>
            <a:r>
              <a:rPr lang="en-US" sz="2400" dirty="0"/>
              <a:t> = </a:t>
            </a:r>
            <a:r>
              <a:rPr lang="en-US" sz="2400" i="1" dirty="0"/>
              <a:t>m</a:t>
            </a:r>
            <a:r>
              <a:rPr lang="en-US" sz="2400" dirty="0"/>
              <a:t> tokens like sequence </a:t>
            </a:r>
            <a:r>
              <a:rPr lang="en-US" sz="2400" b="1" i="1" dirty="0"/>
              <a:t>X</a:t>
            </a:r>
            <a:r>
              <a:rPr lang="en-US" sz="2400" dirty="0"/>
              <a:t> in practice. This is necessary because the length </a:t>
            </a:r>
            <a:r>
              <a:rPr lang="en-US" sz="2400" i="1" dirty="0"/>
              <a:t>m</a:t>
            </a:r>
            <a:r>
              <a:rPr lang="en-US" sz="2400" dirty="0"/>
              <a:t> = </a:t>
            </a:r>
            <a:r>
              <a:rPr lang="en-US" sz="2400" i="1" dirty="0"/>
              <a:t>n</a:t>
            </a:r>
            <a:r>
              <a:rPr lang="en-US" sz="2400" dirty="0"/>
              <a:t> is the largest number of possible tokens in any sequence. For shorter sentences in NLP, redundant tokens are represented by zeros. Moreover, most of parameters (weight matrices) of encoder and decoder are independent from </a:t>
            </a:r>
            <a:r>
              <a:rPr lang="en-US" sz="2400" i="1" dirty="0"/>
              <a:t>m</a:t>
            </a:r>
            <a:r>
              <a:rPr lang="en-US" sz="2400" dirty="0"/>
              <a:t> and </a:t>
            </a:r>
            <a:r>
              <a:rPr lang="en-US" sz="2400" i="1" dirty="0"/>
              <a:t>n</a:t>
            </a:r>
            <a:r>
              <a:rPr lang="en-US" sz="2400" dirty="0"/>
              <a:t>, especially in the case </a:t>
            </a:r>
            <a:r>
              <a:rPr lang="en-US" sz="2400" i="1" dirty="0"/>
              <a:t>m</a:t>
            </a:r>
            <a:r>
              <a:rPr lang="en-US" sz="2400" dirty="0"/>
              <a:t> = </a:t>
            </a:r>
            <a:r>
              <a:rPr lang="en-US" sz="2400" i="1" dirty="0"/>
              <a:t>n</a:t>
            </a:r>
            <a:r>
              <a:rPr lang="en-US" sz="2400" dirty="0"/>
              <a: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343397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100" dirty="0"/>
                  <a:t>Artificial intelligence (</a:t>
                </a:r>
                <a:r>
                  <a:rPr lang="en-US" sz="2100" i="1" dirty="0"/>
                  <a:t>AI</a:t>
                </a:r>
                <a:r>
                  <a:rPr lang="en-US" sz="2100" dirty="0"/>
                  <a:t>) is recent trend in technological world, especially in computer science, in which artificial neural network (ANN, NN) is one of important subjects of AI. Essentially, </a:t>
                </a:r>
                <a:r>
                  <a:rPr lang="en-US" sz="2100" i="1" dirty="0"/>
                  <a:t>ANN</a:t>
                </a:r>
                <a:r>
                  <a:rPr lang="en-US" sz="2100" dirty="0"/>
                  <a:t> models or implements a complicated function </a:t>
                </a:r>
                <a:r>
                  <a:rPr lang="en-US" sz="2100" b="1" i="1" dirty="0"/>
                  <a:t>y</a:t>
                </a:r>
                <a:r>
                  <a:rPr lang="en-US" sz="2100" dirty="0"/>
                  <a:t> = </a:t>
                </a:r>
                <a:r>
                  <a:rPr lang="en-US" sz="2100" i="1" dirty="0"/>
                  <a:t>f</a:t>
                </a:r>
                <a:r>
                  <a:rPr lang="en-US" sz="2100" dirty="0"/>
                  <a:t>(</a:t>
                </a:r>
                <a:r>
                  <a:rPr lang="en-US" sz="2100" b="1" i="1" dirty="0"/>
                  <a:t>x</a:t>
                </a:r>
                <a:r>
                  <a:rPr lang="en-US" sz="2100" dirty="0"/>
                  <a:t>) where </a:t>
                </a:r>
                <a:r>
                  <a:rPr lang="en-US" sz="2100" b="1" i="1" dirty="0"/>
                  <a:t>x</a:t>
                </a:r>
                <a:r>
                  <a:rPr lang="en-US" sz="2100" dirty="0"/>
                  <a:t> = (</a:t>
                </a:r>
                <a:r>
                  <a:rPr lang="en-US" sz="2100" i="1" dirty="0"/>
                  <a:t>x</a:t>
                </a:r>
                <a:r>
                  <a:rPr lang="en-US" sz="2100" baseline="-25000" dirty="0"/>
                  <a:t>1</a:t>
                </a:r>
                <a:r>
                  <a:rPr lang="en-US" sz="2100" dirty="0"/>
                  <a:t>, </a:t>
                </a:r>
                <a:r>
                  <a:rPr lang="en-US" sz="2100" i="1" dirty="0"/>
                  <a:t>x</a:t>
                </a:r>
                <a:r>
                  <a:rPr lang="en-US" sz="2100" baseline="-25000" dirty="0"/>
                  <a:t>2</a:t>
                </a:r>
                <a:r>
                  <a:rPr lang="en-US" sz="2100" dirty="0"/>
                  <a:t>,…, </a:t>
                </a:r>
                <a:r>
                  <a:rPr lang="en-US" sz="2100" i="1" dirty="0" err="1"/>
                  <a:t>x</a:t>
                </a:r>
                <a:r>
                  <a:rPr lang="en-US" sz="2100" i="1" baseline="-25000" dirty="0" err="1"/>
                  <a:t>m</a:t>
                </a:r>
                <a:r>
                  <a:rPr lang="en-US" sz="2100" dirty="0"/>
                  <a:t>)</a:t>
                </a:r>
                <a:r>
                  <a:rPr lang="en-US" sz="2100" i="1" baseline="30000" dirty="0"/>
                  <a:t>T</a:t>
                </a:r>
                <a:r>
                  <a:rPr lang="en-US" sz="2100" dirty="0"/>
                  <a:t> and </a:t>
                </a:r>
                <a:r>
                  <a:rPr lang="en-US" sz="2100" b="1" i="1" dirty="0"/>
                  <a:t>y</a:t>
                </a:r>
                <a:r>
                  <a:rPr lang="en-US" sz="2100" dirty="0"/>
                  <a:t> = (</a:t>
                </a:r>
                <a:r>
                  <a:rPr lang="en-US" sz="2100" i="1" dirty="0"/>
                  <a:t>y</a:t>
                </a:r>
                <a:r>
                  <a:rPr lang="en-US" sz="2100" baseline="-25000" dirty="0"/>
                  <a:t>1</a:t>
                </a:r>
                <a:r>
                  <a:rPr lang="en-US" sz="2100" dirty="0"/>
                  <a:t>, </a:t>
                </a:r>
                <a:r>
                  <a:rPr lang="en-US" sz="2100" i="1" dirty="0"/>
                  <a:t>y</a:t>
                </a:r>
                <a:r>
                  <a:rPr lang="en-US" sz="2100" baseline="-25000" dirty="0"/>
                  <a:t>2</a:t>
                </a:r>
                <a:r>
                  <a:rPr lang="en-US" sz="2100" dirty="0"/>
                  <a:t>,…, </a:t>
                </a:r>
                <a:r>
                  <a:rPr lang="en-US" sz="2100" i="1" dirty="0" err="1"/>
                  <a:t>y</a:t>
                </a:r>
                <a:r>
                  <a:rPr lang="en-US" sz="2100" i="1" baseline="-25000" dirty="0" err="1"/>
                  <a:t>n</a:t>
                </a:r>
                <a:r>
                  <a:rPr lang="en-US" sz="2100" dirty="0"/>
                  <a:t>)</a:t>
                </a:r>
                <a:r>
                  <a:rPr lang="en-US" sz="2100" i="1" baseline="30000" dirty="0"/>
                  <a:t>T</a:t>
                </a:r>
                <a:r>
                  <a:rPr lang="en-US" sz="2100" dirty="0"/>
                  <a:t> are vectors so that </a:t>
                </a:r>
                <a:r>
                  <a:rPr lang="en-US" sz="2100" b="1" i="1" dirty="0"/>
                  <a:t>x</a:t>
                </a:r>
                <a:r>
                  <a:rPr lang="en-US" sz="2100" dirty="0"/>
                  <a:t> and </a:t>
                </a:r>
                <a:r>
                  <a:rPr lang="en-US" sz="2100" b="1" i="1" dirty="0"/>
                  <a:t>y</a:t>
                </a:r>
                <a:r>
                  <a:rPr lang="en-US" sz="2100" dirty="0"/>
                  <a:t> are imitated by input layer and output layer of ANN, respectively with note that each layer is composed of units called neurons </a:t>
                </a:r>
                <a:r>
                  <a:rPr lang="en-US" sz="2100" i="1" dirty="0"/>
                  <a:t>x</a:t>
                </a:r>
                <a:r>
                  <a:rPr lang="en-US" sz="2100" i="1" baseline="-25000" dirty="0"/>
                  <a:t>i</a:t>
                </a:r>
                <a:r>
                  <a:rPr lang="en-US" sz="2100" dirty="0"/>
                  <a:t>, </a:t>
                </a:r>
                <a:r>
                  <a:rPr lang="en-US" sz="2100" i="1" dirty="0" err="1"/>
                  <a:t>y</a:t>
                </a:r>
                <a:r>
                  <a:rPr lang="en-US" sz="2100" i="1" baseline="-25000" dirty="0" err="1"/>
                  <a:t>i</a:t>
                </a:r>
                <a:r>
                  <a:rPr lang="en-US" sz="2100" dirty="0"/>
                  <a:t>. The complication degree of function </a:t>
                </a:r>
                <a:r>
                  <a:rPr lang="en-US" sz="2100" b="1" i="1" dirty="0"/>
                  <a:t>y</a:t>
                </a:r>
                <a:r>
                  <a:rPr lang="en-US" sz="2100" dirty="0"/>
                  <a:t> = </a:t>
                </a:r>
                <a:r>
                  <a:rPr lang="en-US" sz="2100" i="1" dirty="0"/>
                  <a:t>f</a:t>
                </a:r>
                <a:r>
                  <a:rPr lang="en-US" sz="2100" dirty="0"/>
                  <a:t>(</a:t>
                </a:r>
                <a:r>
                  <a:rPr lang="en-US" sz="2100" b="1" i="1" dirty="0"/>
                  <a:t>x</a:t>
                </a:r>
                <a:r>
                  <a:rPr lang="en-US" sz="2100" dirty="0"/>
                  <a:t>) is realized by hidden layers of ANN which are intermediated layers between input layer and output layer. We denote:</a:t>
                </a:r>
              </a:p>
              <a:p>
                <a:pPr marL="0" indent="0">
                  <a:buNone/>
                </a:pPr>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rPr>
                        <m:t>𝒚</m:t>
                      </m:r>
                      <m:r>
                        <a:rPr lang="en-US" sz="2100" i="1">
                          <a:latin typeface="Cambria Math" panose="02040503050406030204" pitchFamily="18" charset="0"/>
                        </a:rPr>
                        <m:t>=</m:t>
                      </m:r>
                      <m:r>
                        <a:rPr lang="en-US" sz="2100" i="1">
                          <a:latin typeface="Cambria Math" panose="02040503050406030204" pitchFamily="18" charset="0"/>
                        </a:rPr>
                        <m:t>𝑓</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oMath>
                  </m:oMathPara>
                </a14:m>
                <a:endParaRPr lang="en-US" sz="2100" dirty="0"/>
              </a:p>
              <a:p>
                <a:pPr marL="0" indent="0">
                  <a:buNone/>
                </a:pPr>
                <a:r>
                  <a:rPr lang="en-US" sz="2100" dirty="0"/>
                  <a:t>Where Θ denotes parameters of ANN which are often weights and biases. Because </a:t>
                </a:r>
                <a:r>
                  <a:rPr lang="en-US" sz="2100" i="1" dirty="0"/>
                  <a:t>f</a:t>
                </a:r>
                <a:r>
                  <a:rPr lang="en-US" sz="2100" dirty="0"/>
                  <a:t>(</a:t>
                </a:r>
                <a:r>
                  <a:rPr lang="en-US" sz="2100" b="1" i="1" dirty="0"/>
                  <a:t>x</a:t>
                </a:r>
                <a:r>
                  <a:rPr lang="en-US" sz="2100" dirty="0"/>
                  <a:t> | Θ) is essentially vector-by-vector function whose input and output are vectors, it should have denoted as </a:t>
                </a:r>
                <a:r>
                  <a:rPr lang="en-US" sz="2100" b="1" i="1" dirty="0"/>
                  <a:t>f</a:t>
                </a:r>
                <a:r>
                  <a:rPr lang="en-US" sz="2100" dirty="0"/>
                  <a:t>(</a:t>
                </a:r>
                <a:r>
                  <a:rPr lang="en-US" sz="2100" b="1" i="1" dirty="0"/>
                  <a:t>x</a:t>
                </a:r>
                <a:r>
                  <a:rPr lang="en-US" sz="2100" dirty="0"/>
                  <a:t> | Θ) but it is still denoted as </a:t>
                </a:r>
                <a:r>
                  <a:rPr lang="en-US" sz="2100" i="1" dirty="0"/>
                  <a:t>f</a:t>
                </a:r>
                <a:r>
                  <a:rPr lang="en-US" sz="2100" dirty="0"/>
                  <a:t>(</a:t>
                </a:r>
                <a:r>
                  <a:rPr lang="en-US" sz="2100" b="1" i="1" dirty="0"/>
                  <a:t>x</a:t>
                </a:r>
                <a:r>
                  <a:rPr lang="en-US" sz="2100" dirty="0"/>
                  <a:t> | Θ) for convenience and moreover, input </a:t>
                </a:r>
                <a:r>
                  <a:rPr lang="en-US" sz="2100" b="1" i="1" dirty="0"/>
                  <a:t>x</a:t>
                </a:r>
                <a:r>
                  <a:rPr lang="en-US" sz="2100" dirty="0"/>
                  <a:t> and output </a:t>
                </a:r>
                <a:r>
                  <a:rPr lang="en-US" sz="2100" b="1" i="1" dirty="0"/>
                  <a:t>y</a:t>
                </a:r>
                <a:r>
                  <a:rPr lang="en-US" sz="2100" dirty="0"/>
                  <a:t> will be matrices if their elements </a:t>
                </a:r>
                <a:r>
                  <a:rPr lang="en-US" sz="2100" i="1" dirty="0"/>
                  <a:t>x</a:t>
                </a:r>
                <a:r>
                  <a:rPr lang="en-US" sz="2100" i="1" baseline="-25000" dirty="0"/>
                  <a:t>i</a:t>
                </a:r>
                <a:r>
                  <a:rPr lang="en-US" sz="2100" dirty="0"/>
                  <a:t> and </a:t>
                </a:r>
                <a:r>
                  <a:rPr lang="en-US" sz="2100" i="1" dirty="0" err="1"/>
                  <a:t>y</a:t>
                </a:r>
                <a:r>
                  <a:rPr lang="en-US" sz="2100" i="1" baseline="-25000" dirty="0" err="1"/>
                  <a:t>i</a:t>
                </a:r>
                <a:r>
                  <a:rPr lang="en-US" sz="2100" dirty="0"/>
                  <a:t> are vectors. If there are many enough hidden layers, ANN becomes a so-called deep neural network (</a:t>
                </a:r>
                <a:r>
                  <a:rPr lang="en-US" sz="2100" i="1" dirty="0"/>
                  <a:t>DNN</a:t>
                </a:r>
                <a:r>
                  <a:rPr lang="en-US" sz="2100" dirty="0"/>
                  <a:t>) such that DNN is cornerstone of the main subject of this report which is transformer because transformer, as its name implies, is the highly abstract and complicated version of function </a:t>
                </a:r>
                <a:r>
                  <a:rPr lang="en-US" sz="2100" b="1" i="1" dirty="0"/>
                  <a:t>y</a:t>
                </a:r>
                <a:r>
                  <a:rPr lang="en-US" sz="2100" dirty="0"/>
                  <a:t> = </a:t>
                </a:r>
                <a:r>
                  <a:rPr lang="en-US" sz="2100" i="1" dirty="0"/>
                  <a:t>f</a:t>
                </a:r>
                <a:r>
                  <a:rPr lang="en-US" sz="2100" dirty="0"/>
                  <a:t>(</a:t>
                </a:r>
                <a:r>
                  <a:rPr lang="en-US" sz="2100" b="1" i="1" dirty="0"/>
                  <a:t>x</a:t>
                </a:r>
                <a:r>
                  <a:rPr lang="en-US" sz="2100" dirty="0"/>
                  <a:t>). In other words, a transformer will make the transformation between complex and different objects if it is implemented by DNN or set of DNNs according to viewpoint of DNN</a:t>
                </a:r>
                <a:r>
                  <a:rPr lang="en-US" sz="2100" dirty="0" smtClean="0"/>
                  <a:t>.</a:t>
                </a: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98960" cy="5176066"/>
              </a:xfrm>
              <a:blipFill>
                <a:blip r:embed="rId2"/>
                <a:stretch>
                  <a:fillRect l="-610"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800" dirty="0"/>
                  <a:t>There is a principle that a token </a:t>
                </a:r>
                <a:r>
                  <a:rPr lang="en-US" sz="1800" b="1" i="1" dirty="0" err="1"/>
                  <a:t>y</a:t>
                </a:r>
                <a:r>
                  <a:rPr lang="en-US" sz="1800" i="1" baseline="-25000" dirty="0" err="1"/>
                  <a:t>i</a:t>
                </a:r>
                <a:r>
                  <a:rPr lang="en-US" sz="1800" dirty="0"/>
                  <a:t> in sequence </a:t>
                </a:r>
                <a:r>
                  <a:rPr lang="en-US" sz="1800" b="1" i="1" dirty="0"/>
                  <a:t>Y</a:t>
                </a:r>
                <a:r>
                  <a:rPr lang="en-US" sz="1800" dirty="0"/>
                  <a:t> does not know its successive tokens </a:t>
                </a:r>
                <a:r>
                  <a:rPr lang="en-US" sz="1800" b="1" i="1" dirty="0"/>
                  <a:t>y</a:t>
                </a:r>
                <a:r>
                  <a:rPr lang="en-US" sz="1800" i="1" baseline="-25000" dirty="0"/>
                  <a:t>i</a:t>
                </a:r>
                <a:r>
                  <a:rPr lang="en-US" sz="1800" baseline="-25000" dirty="0"/>
                  <a:t>+1</a:t>
                </a:r>
                <a:r>
                  <a:rPr lang="en-US" sz="1800" dirty="0"/>
                  <a:t>, </a:t>
                </a:r>
                <a:r>
                  <a:rPr lang="en-US" sz="1800" b="1" i="1" dirty="0"/>
                  <a:t>y</a:t>
                </a:r>
                <a:r>
                  <a:rPr lang="en-US" sz="1800" i="1" baseline="-25000" dirty="0"/>
                  <a:t>i</a:t>
                </a:r>
                <a:r>
                  <a:rPr lang="en-US" sz="1800" baseline="-25000" dirty="0"/>
                  <a:t>+2</a:t>
                </a:r>
                <a:r>
                  <a:rPr lang="en-US" sz="1800" dirty="0"/>
                  <a:t>,…, </a:t>
                </a:r>
                <a:r>
                  <a:rPr lang="en-US" sz="1800" b="1" i="1" dirty="0" err="1"/>
                  <a:t>y</a:t>
                </a:r>
                <a:r>
                  <a:rPr lang="en-US" sz="1800" i="1" baseline="-25000" dirty="0" err="1"/>
                  <a:t>n</a:t>
                </a:r>
                <a:r>
                  <a:rPr lang="en-US" sz="1800" dirty="0"/>
                  <a:t> with note that these tokens are called unknown tokens for token </a:t>
                </a:r>
                <a:r>
                  <a:rPr lang="en-US" sz="1800" b="1" i="1" dirty="0" err="1"/>
                  <a:t>y</a:t>
                </a:r>
                <a:r>
                  <a:rPr lang="en-US" sz="1800" i="1" baseline="-25000" dirty="0" err="1"/>
                  <a:t>i</a:t>
                </a:r>
                <a:r>
                  <a:rPr lang="en-US" sz="1800" dirty="0"/>
                  <a:t>, which causes that soft-max function needs to be added a mask matrix </a:t>
                </a:r>
                <a:r>
                  <a:rPr lang="en-US" sz="1800" i="1" dirty="0"/>
                  <a:t>M</a:t>
                </a:r>
                <a:r>
                  <a:rPr lang="en-US" sz="1800" dirty="0"/>
                  <a:t> whose unknown positions are removed by setting them to be negative infinites because evaluation of negative infinite by exponential function is zero. </a:t>
                </a:r>
                <a:r>
                  <a:rPr lang="en-US" sz="1800" i="1" dirty="0"/>
                  <a:t>Masked attention</a:t>
                </a:r>
                <a:r>
                  <a:rPr lang="en-US" sz="1800" dirty="0"/>
                  <a:t> is self-attention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b="1" i="1">
                              <a:latin typeface="Cambria Math" panose="02040503050406030204" pitchFamily="18" charset="0"/>
                            </a:rPr>
                            <m:t>𝒀</m:t>
                          </m:r>
                        </m:e>
                      </m:d>
                      <m:r>
                        <a:rPr lang="en-US" sz="1800">
                          <a:latin typeface="Cambria Math" panose="02040503050406030204" pitchFamily="18" charset="0"/>
                        </a:rPr>
                        <m:t>=</m:t>
                      </m:r>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i="1">
                              <a:latin typeface="Cambria Math" panose="02040503050406030204" pitchFamily="18" charset="0"/>
                            </a:rPr>
                            <m:t>𝑀</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oMath>
                  </m:oMathPara>
                </a14:m>
                <a:endParaRPr lang="en-US" sz="1800" dirty="0"/>
              </a:p>
              <a:p>
                <a:pPr marL="0" indent="0">
                  <a:buNone/>
                </a:pPr>
                <a:r>
                  <a:rPr lang="en-US" sz="1800" dirty="0"/>
                  <a:t>Where masked matrix </a:t>
                </a:r>
                <a:r>
                  <a:rPr lang="en-US" sz="1800" i="1" dirty="0"/>
                  <a:t>M</a:t>
                </a:r>
                <a:r>
                  <a:rPr lang="en-US" sz="1800" dirty="0"/>
                  <a:t> is triangle matrix with negative infinites on upper part and zeros on lower part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𝑀</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5"/>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0</m:t>
                                </m:r>
                              </m:e>
                            </m:mr>
                          </m:m>
                        </m:e>
                      </m:d>
                    </m:oMath>
                  </m:oMathPara>
                </a14:m>
                <a:endParaRPr lang="en-US" sz="1800" dirty="0"/>
              </a:p>
              <a:p>
                <a:pPr marL="0" indent="0">
                  <a:buNone/>
                </a:pPr>
                <a:r>
                  <a:rPr lang="en-US" sz="1800" dirty="0"/>
                  <a:t>Note,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𝑄</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𝑄</m:t>
                                </m:r>
                              </m:sup>
                            </m:sSup>
                          </m:e>
                        </m:mr>
                        <m:mr>
                          <m:e>
                            <m:r>
                              <a:rPr lang="en-US" sz="1800" i="1">
                                <a:latin typeface="Cambria Math" panose="02040503050406030204" pitchFamily="18" charset="0"/>
                              </a:rPr>
                              <m:t>𝐾</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𝐾</m:t>
                                </m:r>
                              </m:sup>
                            </m:sSup>
                          </m:e>
                        </m:mr>
                        <m:mr>
                          <m:e>
                            <m:r>
                              <a:rPr lang="en-US" sz="1800" i="1">
                                <a:latin typeface="Cambria Math" panose="02040503050406030204" pitchFamily="18" charset="0"/>
                              </a:rPr>
                              <m:t>𝑉</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𝑉</m:t>
                                </m:r>
                              </m:sup>
                            </m:sSup>
                          </m:e>
                        </m:mr>
                      </m:m>
                    </m:oMath>
                  </m:oMathPara>
                </a14:m>
                <a:endParaRPr lang="en-US" sz="1800" dirty="0"/>
              </a:p>
              <a:p>
                <a:pPr marL="0" indent="0">
                  <a:buNone/>
                </a:pPr>
                <a:r>
                  <a:rPr lang="en-US" sz="1800" dirty="0"/>
                  <a:t>Where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weight matrices with note that they are different from the ones of encoder. Dimensions of weight matrices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and </a:t>
                </a:r>
                <a:r>
                  <a:rPr lang="en-US" sz="1800" i="1" dirty="0" err="1"/>
                  <a:t>d</a:t>
                </a:r>
                <a:r>
                  <a:rPr lang="en-US" sz="1800" i="1" baseline="-25000" dirty="0" err="1"/>
                  <a:t>m</a:t>
                </a:r>
                <a:r>
                  <a:rPr lang="en-US" sz="1800" dirty="0"/>
                  <a:t> x </a:t>
                </a:r>
                <a:r>
                  <a:rPr lang="en-US" sz="1800" i="1" dirty="0"/>
                  <a:t>d</a:t>
                </a:r>
                <a:r>
                  <a:rPr lang="en-US" sz="1800" i="1" baseline="-25000" dirty="0"/>
                  <a:t>v</a:t>
                </a:r>
                <a:r>
                  <a:rPr lang="en-US" sz="1800" dirty="0"/>
                  <a:t>,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n</a:t>
                </a:r>
                <a:r>
                  <a:rPr lang="en-US" sz="1800" dirty="0"/>
                  <a:t> x </a:t>
                </a:r>
                <a:r>
                  <a:rPr lang="en-US" sz="1800" i="1" dirty="0" err="1"/>
                  <a:t>d</a:t>
                </a:r>
                <a:r>
                  <a:rPr lang="en-US" sz="1800" i="1" baseline="-25000" dirty="0" err="1"/>
                  <a:t>k</a:t>
                </a:r>
                <a:r>
                  <a:rPr lang="en-US" sz="1800" dirty="0"/>
                  <a:t>, </a:t>
                </a:r>
                <a:r>
                  <a:rPr lang="en-US" sz="1800" i="1" dirty="0"/>
                  <a:t>n</a:t>
                </a:r>
                <a:r>
                  <a:rPr lang="en-US" sz="1800" dirty="0"/>
                  <a:t> x </a:t>
                </a:r>
                <a:r>
                  <a:rPr lang="en-US" sz="1800" i="1" dirty="0" err="1"/>
                  <a:t>d</a:t>
                </a:r>
                <a:r>
                  <a:rPr lang="en-US" sz="1800" i="1" baseline="-25000" dirty="0" err="1"/>
                  <a:t>k</a:t>
                </a:r>
                <a:r>
                  <a:rPr lang="en-US" sz="1800" dirty="0"/>
                  <a:t>, and </a:t>
                </a:r>
                <a:r>
                  <a:rPr lang="en-US" sz="1800" i="1" dirty="0"/>
                  <a:t>n</a:t>
                </a:r>
                <a:r>
                  <a:rPr lang="en-US" sz="1800" dirty="0"/>
                  <a:t> x </a:t>
                </a:r>
                <a:r>
                  <a:rPr lang="en-US" sz="1800" i="1" dirty="0"/>
                  <a:t>d</a:t>
                </a:r>
                <a:r>
                  <a:rPr lang="en-US" sz="1800" i="1" baseline="-25000" dirty="0"/>
                  <a:t>v</a:t>
                </a:r>
                <a:r>
                  <a:rPr lang="en-US" sz="1800" dirty="0"/>
                  <a:t>, respectively whereas dimension of masked matrix </a:t>
                </a:r>
                <a:r>
                  <a:rPr lang="en-US" sz="1800" i="1" dirty="0"/>
                  <a:t>M</a:t>
                </a:r>
                <a:r>
                  <a:rPr lang="en-US" sz="1800" dirty="0"/>
                  <a:t> is </a:t>
                </a:r>
                <a:r>
                  <a:rPr lang="en-US" sz="1800" i="1" dirty="0"/>
                  <a:t>n</a:t>
                </a:r>
                <a:r>
                  <a:rPr lang="en-US" sz="1800" dirty="0"/>
                  <a:t> x </a:t>
                </a:r>
                <a:r>
                  <a:rPr lang="en-US" sz="1800" i="1" dirty="0"/>
                  <a:t>d</a:t>
                </a:r>
                <a:r>
                  <a:rPr lang="en-US" sz="1800" i="1" baseline="-25000" dirty="0"/>
                  <a:t>m</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406" t="-589" r="-406"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1035971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5445760" cy="5176066"/>
              </a:xfrm>
            </p:spPr>
            <p:txBody>
              <a:bodyPr>
                <a:normAutofit/>
              </a:bodyPr>
              <a:lstStyle/>
              <a:p>
                <a:pPr marL="0" indent="0">
                  <a:buNone/>
                </a:pPr>
                <a:r>
                  <a:rPr lang="en-US" sz="1900" dirty="0"/>
                  <a:t>We have </a:t>
                </a:r>
                <a:r>
                  <a:rPr lang="en-US" sz="1900" i="1" dirty="0"/>
                  <a:t>QK</a:t>
                </a:r>
                <a:r>
                  <a:rPr lang="en-US" sz="1900" i="1" baseline="30000" dirty="0"/>
                  <a:t>T</a:t>
                </a:r>
                <a:r>
                  <a:rPr lang="en-US" sz="1900" dirty="0"/>
                  <a:t> is </a:t>
                </a:r>
                <a:r>
                  <a:rPr lang="en-US" sz="1900" i="1" dirty="0"/>
                  <a:t>n</a:t>
                </a:r>
                <a:r>
                  <a:rPr lang="en-US" sz="1900" dirty="0"/>
                  <a:t> x </a:t>
                </a:r>
                <a:r>
                  <a:rPr lang="en-US" sz="1900" i="1" dirty="0"/>
                  <a:t>n</a:t>
                </a:r>
                <a:r>
                  <a:rPr lang="en-US" sz="1900" dirty="0"/>
                  <a:t> matrix:</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1</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𝑛</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mr>
                          </m:m>
                        </m:e>
                      </m:d>
                    </m:oMath>
                  </m:oMathPara>
                </a14:m>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5445760" cy="5176066"/>
              </a:xfrm>
              <a:blipFill>
                <a:blip r:embed="rId2"/>
                <a:stretch>
                  <a:fillRect l="-1007" t="-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41</a:t>
            </a:fld>
            <a:endParaRPr lang="en-US"/>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5527040" y="914399"/>
                <a:ext cx="6563360" cy="5176066"/>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dirty="0" smtClean="0"/>
                  <a:t>Recall </a:t>
                </a:r>
                <a:r>
                  <a:rPr lang="en-US" sz="1900" dirty="0"/>
                  <a:t>that the purpose of masked matrix </a:t>
                </a:r>
                <a:r>
                  <a:rPr lang="en-US" sz="1900" i="1" dirty="0"/>
                  <a:t>M</a:t>
                </a:r>
                <a:r>
                  <a:rPr lang="en-US" sz="1900" dirty="0"/>
                  <a:t> is to remove the affections of current token from its after tokens 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r>
                            <a:rPr lang="en-US" sz="1900" i="1">
                              <a:latin typeface="Cambria Math" panose="02040503050406030204" pitchFamily="18" charset="0"/>
                            </a:rPr>
                            <m:t>𝑀</m:t>
                          </m:r>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3</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𝑛</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33</m:t>
                                    </m:r>
                                  </m:sub>
                                </m:sSub>
                              </m:e>
                              <m:e>
                                <m:r>
                                  <a:rPr lang="en-US" sz="1900" i="1">
                                    <a:latin typeface="Cambria Math" panose="02040503050406030204" pitchFamily="18" charset="0"/>
                                  </a:rPr>
                                  <m:t>⋯</m:t>
                                </m:r>
                              </m:e>
                              <m:e>
                                <m:r>
                                  <a:rPr lang="en-US" sz="1900" i="1">
                                    <a:latin typeface="Cambria Math" panose="02040503050406030204" pitchFamily="18" charset="0"/>
                                  </a:rPr>
                                  <m:t>0</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3</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𝑛𝑛</m:t>
                                    </m:r>
                                  </m:sub>
                                </m:sSub>
                              </m:e>
                            </m:mr>
                          </m:m>
                        </m:e>
                      </m:d>
                    </m:oMath>
                  </m:oMathPara>
                </a14:m>
                <a:endParaRPr lang="en-US" sz="1900" dirty="0"/>
              </a:p>
              <a:p>
                <a:pPr marL="0" indent="0">
                  <a:buFont typeface="Arial" panose="020B0604020202020204" pitchFamily="34" charset="0"/>
                  <a:buNone/>
                </a:pPr>
                <a:r>
                  <a:rPr lang="en-US" sz="1900" dirty="0"/>
                  <a:t>Where,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r>
                              <a:rPr lang="en-US" sz="1900" i="1">
                                <a:latin typeface="Cambria Math" panose="02040503050406030204" pitchFamily="18" charset="0"/>
                              </a:rPr>
                              <m:t>𝑗</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r>
                                      <a:rPr lang="en-US" sz="1900" i="1">
                                        <a:latin typeface="Cambria Math" panose="02040503050406030204" pitchFamily="18" charset="0"/>
                                      </a:rPr>
                                      <m:t>−∞</m:t>
                                    </m:r>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d>
                                      <m:dPr>
                                        <m:ctrlPr>
                                          <a:rPr lang="en-US" sz="1900" i="1">
                                            <a:latin typeface="Cambria Math" panose="02040503050406030204" pitchFamily="18" charset="0"/>
                                          </a:rPr>
                                        </m:ctrlPr>
                                      </m:dPr>
                                      <m:e>
                                        <m:r>
                                          <a:rPr lang="en-US" sz="1900" i="1">
                                            <a:latin typeface="Cambria Math" panose="02040503050406030204" pitchFamily="18" charset="0"/>
                                          </a:rPr>
                                          <m:t>…</m:t>
                                        </m:r>
                                      </m:e>
                                    </m:d>
                                  </m:e>
                                </m:nary>
                              </m:den>
                            </m:f>
                            <m:r>
                              <a:rPr lang="en-US" sz="1900" i="1">
                                <a:latin typeface="Cambria Math" panose="02040503050406030204" pitchFamily="18" charset="0"/>
                              </a:rPr>
                              <m:t>=0,∀</m:t>
                            </m:r>
                            <m:r>
                              <a:rPr lang="en-US" sz="1900" i="1">
                                <a:latin typeface="Cambria Math" panose="02040503050406030204" pitchFamily="18" charset="0"/>
                              </a:rPr>
                              <m:t>𝑖</m:t>
                            </m:r>
                            <m:r>
                              <a:rPr lang="en-US" sz="1900" i="1">
                                <a:latin typeface="Cambria Math" panose="02040503050406030204" pitchFamily="18" charset="0"/>
                              </a:rPr>
                              <m:t>&lt;</m:t>
                            </m:r>
                            <m:r>
                              <a:rPr lang="en-US" sz="1900" i="1">
                                <a:latin typeface="Cambria Math" panose="02040503050406030204" pitchFamily="18" charset="0"/>
                              </a:rPr>
                              <m:t>𝑗</m:t>
                            </m:r>
                          </m:e>
                        </m:mr>
                      </m:m>
                    </m:oMath>
                  </m:oMathPara>
                </a14:m>
                <a:endParaRPr lang="en-US" sz="19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527040" y="914399"/>
                <a:ext cx="6563360" cy="5176066"/>
              </a:xfrm>
              <a:prstGeom prst="rect">
                <a:avLst/>
              </a:prstGeom>
              <a:blipFill>
                <a:blip r:embed="rId3"/>
                <a:stretch>
                  <a:fillRect l="-929" t="-589" r="-929"/>
                </a:stretch>
              </a:blipFill>
            </p:spPr>
            <p:txBody>
              <a:bodyPr/>
              <a:lstStyle/>
              <a:p>
                <a:r>
                  <a:rPr lang="en-US">
                    <a:noFill/>
                  </a:rPr>
                  <a:t> </a:t>
                </a:r>
              </a:p>
            </p:txBody>
          </p:sp>
        </mc:Fallback>
      </mc:AlternateContent>
    </p:spTree>
    <p:extLst>
      <p:ext uri="{BB962C8B-B14F-4D97-AF65-F5344CB8AC3E}">
        <p14:creationId xmlns:p14="http://schemas.microsoft.com/office/powerpoint/2010/main" val="711078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650" dirty="0"/>
                  <a:t>Therefore, masked attention is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i="1">
                              <a:latin typeface="Cambria Math" panose="02040503050406030204" pitchFamily="18" charset="0"/>
                            </a:rPr>
                            <m:t>𝑄</m:t>
                          </m:r>
                          <m:r>
                            <a:rPr lang="en-US" sz="1650" i="1">
                              <a:latin typeface="Cambria Math" panose="02040503050406030204" pitchFamily="18" charset="0"/>
                            </a:rPr>
                            <m:t>,</m:t>
                          </m:r>
                          <m:r>
                            <a:rPr lang="en-US" sz="1650" i="1">
                              <a:latin typeface="Cambria Math" panose="02040503050406030204" pitchFamily="18" charset="0"/>
                            </a:rPr>
                            <m:t>𝐾</m:t>
                          </m:r>
                          <m:r>
                            <a:rPr lang="en-US" sz="1650" i="1">
                              <a:latin typeface="Cambria Math" panose="02040503050406030204" pitchFamily="18" charset="0"/>
                            </a:rPr>
                            <m:t>,</m:t>
                          </m:r>
                          <m:r>
                            <a:rPr lang="en-US" sz="1650" i="1">
                              <a:latin typeface="Cambria Math" panose="02040503050406030204" pitchFamily="18" charset="0"/>
                            </a:rPr>
                            <m:t>𝑉</m:t>
                          </m:r>
                        </m:e>
                      </m:d>
                      <m:r>
                        <a:rPr lang="en-US" sz="1650" i="1">
                          <a:latin typeface="Cambria Math" panose="02040503050406030204" pitchFamily="18" charset="0"/>
                        </a:rPr>
                        <m:t>=</m:t>
                      </m:r>
                      <m:r>
                        <m:rPr>
                          <m:sty m:val="p"/>
                        </m:rPr>
                        <a:rPr lang="en-US" sz="1650">
                          <a:latin typeface="Cambria Math" panose="02040503050406030204" pitchFamily="18" charset="0"/>
                        </a:rPr>
                        <m:t>softmax</m:t>
                      </m:r>
                      <m:d>
                        <m:dPr>
                          <m:ctrlPr>
                            <a:rPr lang="en-US" sz="1650" i="1">
                              <a:latin typeface="Cambria Math" panose="02040503050406030204" pitchFamily="18" charset="0"/>
                            </a:rPr>
                          </m:ctrlPr>
                        </m:dPr>
                        <m:e>
                          <m:r>
                            <a:rPr lang="en-US" sz="1650" i="1">
                              <a:latin typeface="Cambria Math" panose="02040503050406030204" pitchFamily="18" charset="0"/>
                            </a:rPr>
                            <m:t>𝑀</m:t>
                          </m:r>
                          <m:r>
                            <a:rPr lang="en-US" sz="1650" i="1">
                              <a:latin typeface="Cambria Math" panose="02040503050406030204" pitchFamily="18" charset="0"/>
                            </a:rPr>
                            <m:t>+</m:t>
                          </m:r>
                          <m:f>
                            <m:fPr>
                              <m:ctrlPr>
                                <a:rPr lang="en-US" sz="1650" i="1">
                                  <a:latin typeface="Cambria Math" panose="02040503050406030204" pitchFamily="18" charset="0"/>
                                </a:rPr>
                              </m:ctrlPr>
                            </m:fPr>
                            <m:num>
                              <m:r>
                                <a:rPr lang="en-US" sz="1650" i="1">
                                  <a:latin typeface="Cambria Math" panose="02040503050406030204" pitchFamily="18" charset="0"/>
                                </a:rPr>
                                <m:t>𝑄</m:t>
                              </m:r>
                              <m:sSup>
                                <m:sSupPr>
                                  <m:ctrlPr>
                                    <a:rPr lang="en-US" sz="1650" i="1">
                                      <a:latin typeface="Cambria Math" panose="02040503050406030204" pitchFamily="18" charset="0"/>
                                    </a:rPr>
                                  </m:ctrlPr>
                                </m:sSupPr>
                                <m:e>
                                  <m:r>
                                    <a:rPr lang="en-US" sz="1650" i="1">
                                      <a:latin typeface="Cambria Math" panose="02040503050406030204" pitchFamily="18" charset="0"/>
                                    </a:rPr>
                                    <m:t>𝐾</m:t>
                                  </m:r>
                                </m:e>
                                <m:sup>
                                  <m:r>
                                    <a:rPr lang="en-US" sz="1650" i="1">
                                      <a:latin typeface="Cambria Math" panose="02040503050406030204" pitchFamily="18" charset="0"/>
                                    </a:rPr>
                                    <m:t>𝑇</m:t>
                                  </m:r>
                                </m:sup>
                              </m:sSup>
                            </m:num>
                            <m:den>
                              <m:rad>
                                <m:radPr>
                                  <m:degHide m:val="on"/>
                                  <m:ctrlPr>
                                    <a:rPr lang="en-US" sz="1650" i="1">
                                      <a:latin typeface="Cambria Math" panose="02040503050406030204" pitchFamily="18" charset="0"/>
                                    </a:rPr>
                                  </m:ctrlPr>
                                </m:radPr>
                                <m:deg/>
                                <m:e>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𝑘</m:t>
                                      </m:r>
                                    </m:sub>
                                  </m:sSub>
                                </m:e>
                              </m:rad>
                            </m:den>
                          </m:f>
                        </m:e>
                      </m:d>
                      <m:r>
                        <a:rPr lang="en-US" sz="1650" i="1">
                          <a:latin typeface="Cambria Math" panose="02040503050406030204" pitchFamily="18" charset="0"/>
                        </a:rPr>
                        <m:t>𝑉</m:t>
                      </m:r>
                      <m:r>
                        <a:rPr lang="en-US" sz="1650" i="1">
                          <a:latin typeface="Cambria Math" panose="02040503050406030204" pitchFamily="18" charset="0"/>
                        </a:rPr>
                        <m:t>=</m:t>
                      </m:r>
                      <m:d>
                        <m:dPr>
                          <m:ctrlPr>
                            <a:rPr lang="en-US" sz="1650" i="1">
                              <a:latin typeface="Cambria Math" panose="02040503050406030204" pitchFamily="18" charset="0"/>
                            </a:rPr>
                          </m:ctrlPr>
                        </m:dPr>
                        <m:e>
                          <m:m>
                            <m:mPr>
                              <m:mcs>
                                <m:mc>
                                  <m:mcPr>
                                    <m:count m:val="4"/>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
                        </m:e>
                      </m:d>
                    </m:oMath>
                  </m:oMathPara>
                </a14:m>
                <a:endParaRPr lang="en-US" sz="1650" dirty="0"/>
              </a:p>
              <a:p>
                <a:pPr marL="0" indent="0">
                  <a:buNone/>
                </a:pPr>
                <a:r>
                  <a:rPr lang="en-US" sz="1650" dirty="0"/>
                  <a:t>Where attention element </a:t>
                </a:r>
                <a:r>
                  <a:rPr lang="en-US" sz="1650" i="1" dirty="0" err="1"/>
                  <a:t>a</a:t>
                </a:r>
                <a:r>
                  <a:rPr lang="en-US" sz="1650" i="1" baseline="-25000" dirty="0" err="1"/>
                  <a:t>ij</a:t>
                </a:r>
                <a:r>
                  <a:rPr lang="en-US" sz="1650" dirty="0"/>
                  <a:t> is calculated by the aforementioned way:</a:t>
                </a:r>
              </a:p>
              <a:p>
                <a:pPr marL="0" indent="0">
                  <a:buNone/>
                </a:pPr>
                <a14:m>
                  <m:oMathPara xmlns:m="http://schemas.openxmlformats.org/officeDocument/2006/math">
                    <m:oMathParaPr>
                      <m:jc m:val="centerGroup"/>
                    </m:oMathParaPr>
                    <m:oMath xmlns:m="http://schemas.openxmlformats.org/officeDocument/2006/math">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𝑖𝑗</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b="1" i="1">
                              <a:latin typeface="Cambria Math" panose="02040503050406030204" pitchFamily="18" charset="0"/>
                            </a:rPr>
                            <m:t>𝒑</m:t>
                          </m:r>
                        </m:e>
                        <m:sub>
                          <m:r>
                            <a:rPr lang="en-US" sz="1650" i="1">
                              <a:latin typeface="Cambria Math" panose="02040503050406030204" pitchFamily="18" charset="0"/>
                            </a:rPr>
                            <m:t>𝑖</m:t>
                          </m:r>
                        </m:sub>
                      </m:sSub>
                      <m:sSubSup>
                        <m:sSubSupPr>
                          <m:ctrlPr>
                            <a:rPr lang="en-US" sz="1650" i="1">
                              <a:latin typeface="Cambria Math" panose="02040503050406030204" pitchFamily="18" charset="0"/>
                            </a:rPr>
                          </m:ctrlPr>
                        </m:sSubSupPr>
                        <m:e>
                          <m:acc>
                            <m:accPr>
                              <m:chr m:val="̅"/>
                              <m:ctrlPr>
                                <a:rPr lang="en-US" sz="1650" i="1">
                                  <a:latin typeface="Cambria Math" panose="02040503050406030204" pitchFamily="18" charset="0"/>
                                </a:rPr>
                              </m:ctrlPr>
                            </m:accPr>
                            <m:e>
                              <m:r>
                                <a:rPr lang="en-US" sz="1650" b="1" i="1">
                                  <a:latin typeface="Cambria Math" panose="02040503050406030204" pitchFamily="18" charset="0"/>
                                </a:rPr>
                                <m:t>𝒗</m:t>
                              </m:r>
                            </m:e>
                          </m:acc>
                        </m:e>
                        <m:sub>
                          <m:r>
                            <a:rPr lang="en-US" sz="1650" i="1">
                              <a:latin typeface="Cambria Math" panose="02040503050406030204" pitchFamily="18" charset="0"/>
                            </a:rPr>
                            <m:t>𝑗</m:t>
                          </m:r>
                        </m:sub>
                        <m:sup>
                          <m:r>
                            <a:rPr lang="en-US" sz="1650" i="1">
                              <a:latin typeface="Cambria Math" panose="02040503050406030204" pitchFamily="18" charset="0"/>
                            </a:rPr>
                            <m:t>𝑇</m:t>
                          </m:r>
                        </m:sup>
                      </m:sSubSup>
                      <m:r>
                        <a:rPr lang="en-US" sz="1650" i="1">
                          <a:latin typeface="Cambria Math" panose="02040503050406030204" pitchFamily="18" charset="0"/>
                        </a:rPr>
                        <m:t>=</m:t>
                      </m:r>
                      <m:nary>
                        <m:naryPr>
                          <m:chr m:val="∑"/>
                          <m:limLoc m:val="undOvr"/>
                          <m:ctrlPr>
                            <a:rPr lang="en-US" sz="1650" i="1">
                              <a:latin typeface="Cambria Math" panose="02040503050406030204" pitchFamily="18" charset="0"/>
                            </a:rPr>
                          </m:ctrlPr>
                        </m:naryPr>
                        <m:sub>
                          <m:r>
                            <a:rPr lang="en-US" sz="1650" i="1">
                              <a:latin typeface="Cambria Math" panose="02040503050406030204" pitchFamily="18" charset="0"/>
                            </a:rPr>
                            <m:t>𝑘</m:t>
                          </m:r>
                          <m:r>
                            <a:rPr lang="en-US" sz="1650" i="1">
                              <a:latin typeface="Cambria Math" panose="02040503050406030204" pitchFamily="18" charset="0"/>
                            </a:rPr>
                            <m:t>=1</m:t>
                          </m:r>
                        </m:sub>
                        <m:sup>
                          <m:r>
                            <a:rPr lang="en-US" sz="1650" i="1">
                              <a:latin typeface="Cambria Math" panose="02040503050406030204" pitchFamily="18" charset="0"/>
                            </a:rPr>
                            <m:t>𝑛</m:t>
                          </m:r>
                        </m:sup>
                        <m:e>
                          <m:sSub>
                            <m:sSubPr>
                              <m:ctrlPr>
                                <a:rPr lang="en-US" sz="1650" i="1">
                                  <a:latin typeface="Cambria Math" panose="02040503050406030204" pitchFamily="18" charset="0"/>
                                </a:rPr>
                              </m:ctrlPr>
                            </m:sSubPr>
                            <m:e>
                              <m:r>
                                <a:rPr lang="en-US" sz="1650" i="1">
                                  <a:latin typeface="Cambria Math" panose="02040503050406030204" pitchFamily="18" charset="0"/>
                                </a:rPr>
                                <m:t>𝑝</m:t>
                              </m:r>
                            </m:e>
                            <m:sub>
                              <m:r>
                                <a:rPr lang="en-US" sz="1650" i="1">
                                  <a:latin typeface="Cambria Math" panose="02040503050406030204" pitchFamily="18" charset="0"/>
                                </a:rPr>
                                <m:t>𝑖𝑘</m:t>
                              </m:r>
                            </m:sub>
                          </m:sSub>
                          <m:sSub>
                            <m:sSubPr>
                              <m:ctrlPr>
                                <a:rPr lang="en-US" sz="1650" i="1">
                                  <a:latin typeface="Cambria Math" panose="02040503050406030204" pitchFamily="18" charset="0"/>
                                </a:rPr>
                              </m:ctrlPr>
                            </m:sSubPr>
                            <m:e>
                              <m:r>
                                <a:rPr lang="en-US" sz="1650" i="1">
                                  <a:latin typeface="Cambria Math" panose="02040503050406030204" pitchFamily="18" charset="0"/>
                                </a:rPr>
                                <m:t>𝑣</m:t>
                              </m:r>
                            </m:e>
                            <m:sub>
                              <m:r>
                                <a:rPr lang="en-US" sz="1650" i="1">
                                  <a:latin typeface="Cambria Math" panose="02040503050406030204" pitchFamily="18" charset="0"/>
                                </a:rPr>
                                <m:t>𝑘𝑗</m:t>
                              </m:r>
                            </m:sub>
                          </m:sSub>
                        </m:e>
                      </m:nary>
                    </m:oMath>
                  </m:oMathPara>
                </a14:m>
                <a:endParaRPr lang="en-US" sz="1650" dirty="0"/>
              </a:p>
              <a:p>
                <a:pPr marL="0" indent="0">
                  <a:buNone/>
                </a:pPr>
                <a:r>
                  <a:rPr lang="en-US" sz="1650" dirty="0"/>
                  <a:t>Dimension of masked attention </a:t>
                </a:r>
                <a:r>
                  <a:rPr lang="en-US" sz="1650" dirty="0" err="1"/>
                  <a:t>MaskedAttention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v</a:t>
                </a:r>
                <a:r>
                  <a:rPr lang="en-US" sz="1650" dirty="0"/>
                  <a:t> having </a:t>
                </a:r>
                <a:r>
                  <a:rPr lang="en-US" sz="1650" i="1" dirty="0"/>
                  <a:t>n</a:t>
                </a:r>
                <a:r>
                  <a:rPr lang="en-US" sz="1650" dirty="0"/>
                  <a:t> rows and </a:t>
                </a:r>
                <a:r>
                  <a:rPr lang="en-US" sz="1650" i="1" dirty="0"/>
                  <a:t>d</a:t>
                </a:r>
                <a:r>
                  <a:rPr lang="en-US" sz="1650" i="1" baseline="-25000" dirty="0"/>
                  <a:t>v</a:t>
                </a:r>
                <a:r>
                  <a:rPr lang="en-US" sz="1650" dirty="0"/>
                  <a:t> columns. Following equation specifies masked multi-head attention which is concatenation of some masked attentions.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concatenate</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1</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2</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h</m:t>
                              </m:r>
                            </m:sub>
                          </m:sSub>
                        </m:e>
                      </m:d>
                      <m:sSup>
                        <m:sSupPr>
                          <m:ctrlPr>
                            <a:rPr lang="en-US" sz="1650" i="1">
                              <a:latin typeface="Cambria Math" panose="02040503050406030204" pitchFamily="18" charset="0"/>
                            </a:rPr>
                          </m:ctrlPr>
                        </m:sSupPr>
                        <m:e>
                          <m:r>
                            <a:rPr lang="en-US" sz="1650" i="1">
                              <a:latin typeface="Cambria Math" panose="02040503050406030204" pitchFamily="18" charset="0"/>
                            </a:rPr>
                            <m:t>𝑊</m:t>
                          </m:r>
                        </m:e>
                        <m:sup>
                          <m:r>
                            <a:rPr lang="en-US" sz="1650" i="1">
                              <a:latin typeface="Cambria Math" panose="02040503050406030204" pitchFamily="18" charset="0"/>
                            </a:rPr>
                            <m:t>𝑂</m:t>
                          </m:r>
                        </m:sup>
                      </m:sSup>
                    </m:oMath>
                  </m:oMathPara>
                </a14:m>
                <a:endParaRPr lang="en-US" sz="1650" dirty="0"/>
              </a:p>
              <a:p>
                <a:pPr marL="0" indent="0">
                  <a:buNone/>
                </a:pPr>
                <a:r>
                  <a:rPr lang="en-US" sz="16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𝑖</m:t>
                                </m:r>
                              </m:sub>
                            </m:sSub>
                            <m:r>
                              <a:rPr lang="en-US" sz="1650" i="1">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e>
                            </m:d>
                          </m:e>
                        </m:mr>
                        <m:m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𝑄</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𝐾</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𝑉</m:t>
                                </m:r>
                              </m:sup>
                            </m:sSubSup>
                          </m:e>
                        </m:mr>
                      </m:m>
                    </m:oMath>
                  </m:oMathPara>
                </a14:m>
                <a:endParaRPr lang="en-US" sz="1650" dirty="0"/>
              </a:p>
              <a:p>
                <a:pPr marL="0" indent="0">
                  <a:buNone/>
                </a:pPr>
                <a:r>
                  <a:rPr lang="en-US" sz="1650" dirty="0"/>
                  <a:t>Please pay attention that weights matrices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different from the ones of encoder. Dimensions of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a:t>d</a:t>
                </a:r>
                <a:r>
                  <a:rPr lang="en-US" sz="1650" i="1" baseline="-25000" dirty="0"/>
                  <a:t>v</a:t>
                </a:r>
                <a:r>
                  <a:rPr lang="en-US" sz="1650" dirty="0"/>
                  <a:t>, and </a:t>
                </a:r>
                <a:r>
                  <a:rPr lang="en-US" sz="1650" i="1" dirty="0" err="1"/>
                  <a:t>hd</a:t>
                </a:r>
                <a:r>
                  <a:rPr lang="en-US" sz="1650" i="1" baseline="-25000" dirty="0" err="1"/>
                  <a:t>v</a:t>
                </a:r>
                <a:r>
                  <a:rPr lang="en-US" sz="1650" dirty="0"/>
                  <a:t> x </a:t>
                </a:r>
                <a:r>
                  <a:rPr lang="en-US" sz="1650" i="1" dirty="0" err="1"/>
                  <a:t>d</a:t>
                </a:r>
                <a:r>
                  <a:rPr lang="en-US" sz="1650" i="1" baseline="-25000" dirty="0" err="1"/>
                  <a:t>m</a:t>
                </a:r>
                <a:r>
                  <a:rPr lang="en-US" sz="1650" dirty="0"/>
                  <a:t> so that dimension of masked multi-head attention </a:t>
                </a:r>
                <a:r>
                  <a:rPr lang="en-US" sz="1650" dirty="0" err="1"/>
                  <a:t>MaskedMultiheadAttention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m</a:t>
                </a:r>
                <a:r>
                  <a:rPr lang="en-US" sz="1650" dirty="0"/>
                  <a:t>. Residual mechanism and layer normalization are applied into masked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LayerNorm</m:t>
                      </m:r>
                      <m:d>
                        <m:dPr>
                          <m:ctrlPr>
                            <a:rPr lang="en-US" sz="1650" i="1">
                              <a:latin typeface="Cambria Math" panose="02040503050406030204" pitchFamily="18" charset="0"/>
                            </a:rPr>
                          </m:ctrlPr>
                        </m:dPr>
                        <m:e>
                          <m:r>
                            <a:rPr lang="en-US" sz="1650" b="1" i="1">
                              <a:latin typeface="Cambria Math" panose="02040503050406030204" pitchFamily="18" charset="0"/>
                            </a:rPr>
                            <m:t>𝒀</m:t>
                          </m:r>
                          <m:r>
                            <a:rPr lang="en-US" sz="1650">
                              <a:latin typeface="Cambria Math" panose="02040503050406030204" pitchFamily="18" charset="0"/>
                            </a:rPr>
                            <m:t>+</m:t>
                          </m:r>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e>
                      </m:d>
                    </m:oMath>
                  </m:oMathPara>
                </a14:m>
                <a:endParaRPr lang="en-US" sz="16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353" r="-305"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42</a:t>
            </a:fld>
            <a:endParaRPr lang="en-US"/>
          </a:p>
        </p:txBody>
      </p:sp>
    </p:spTree>
    <p:extLst>
      <p:ext uri="{BB962C8B-B14F-4D97-AF65-F5344CB8AC3E}">
        <p14:creationId xmlns:p14="http://schemas.microsoft.com/office/powerpoint/2010/main" val="2898657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Because mechanism of multi-head attention of decoder is relatively special, it is called complex multi-head attention for convention. Because complex multi-head attention is composed by concatenation of some complex attentions by the same way of encoder, we should concern complex attention.</a:t>
                </a:r>
              </a:p>
              <a:p>
                <a:pPr marL="0" indent="0">
                  <a:buNone/>
                </a:pPr>
                <a14:m>
                  <m:oMathPara xmlns:m="http://schemas.openxmlformats.org/officeDocument/2006/math">
                    <m:oMathParaPr>
                      <m:jc m:val="centerGroup"/>
                    </m:oMathParaPr>
                    <m:oMath xmlns:m="http://schemas.openxmlformats.org/officeDocument/2006/math">
                      <m:r>
                        <m:rPr>
                          <m:sty m:val="p"/>
                        </m:rPr>
                        <a:rPr lang="en-US" sz="2250">
                          <a:latin typeface="Cambria Math" panose="02040503050406030204" pitchFamily="18" charset="0"/>
                        </a:rPr>
                        <m:t>Attention</m:t>
                      </m:r>
                      <m:d>
                        <m:dPr>
                          <m:ctrlPr>
                            <a:rPr lang="en-US" sz="2250" i="1">
                              <a:latin typeface="Cambria Math" panose="02040503050406030204" pitchFamily="18" charset="0"/>
                            </a:rPr>
                          </m:ctrlPr>
                        </m:dPr>
                        <m:e>
                          <m:r>
                            <a:rPr lang="en-US" sz="2250" b="1" i="1">
                              <a:latin typeface="Cambria Math" panose="02040503050406030204" pitchFamily="18" charset="0"/>
                            </a:rPr>
                            <m:t>𝑿</m:t>
                          </m:r>
                          <m:r>
                            <a:rPr lang="en-US" sz="2250" i="1">
                              <a:latin typeface="Cambria Math" panose="02040503050406030204" pitchFamily="18" charset="0"/>
                            </a:rPr>
                            <m:t>,</m:t>
                          </m:r>
                          <m:r>
                            <a:rPr lang="en-US" sz="2250" b="1" i="1">
                              <a:latin typeface="Cambria Math" panose="02040503050406030204" pitchFamily="18" charset="0"/>
                            </a:rPr>
                            <m:t>𝒀</m:t>
                          </m:r>
                        </m:e>
                      </m:d>
                      <m:r>
                        <a:rPr lang="en-US" sz="2250" i="1">
                          <a:latin typeface="Cambria Math" panose="02040503050406030204" pitchFamily="18" charset="0"/>
                        </a:rPr>
                        <m:t>=</m:t>
                      </m:r>
                      <m:r>
                        <m:rPr>
                          <m:sty m:val="p"/>
                        </m:rPr>
                        <a:rPr lang="en-US" sz="2250">
                          <a:latin typeface="Cambria Math" panose="02040503050406030204" pitchFamily="18" charset="0"/>
                        </a:rPr>
                        <m:t>ComplexAttention</m:t>
                      </m:r>
                      <m:d>
                        <m:dPr>
                          <m:ctrlPr>
                            <a:rPr lang="en-US" sz="2250" i="1">
                              <a:latin typeface="Cambria Math" panose="02040503050406030204" pitchFamily="18" charset="0"/>
                            </a:rPr>
                          </m:ctrlPr>
                        </m:dP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𝑉</m:t>
                          </m:r>
                        </m:e>
                      </m:d>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f>
                            <m:fPr>
                              <m:ctrlPr>
                                <a:rPr lang="en-US" sz="2250" i="1">
                                  <a:latin typeface="Cambria Math" panose="02040503050406030204" pitchFamily="18" charset="0"/>
                                </a:rPr>
                              </m:ctrlPr>
                            </m:fPr>
                            <m:num>
                              <m:r>
                                <a:rPr lang="en-US" sz="2250" i="1">
                                  <a:latin typeface="Cambria Math" panose="02040503050406030204" pitchFamily="18" charset="0"/>
                                </a:rPr>
                                <m:t>𝑄</m:t>
                              </m:r>
                              <m:sSup>
                                <m:sSupPr>
                                  <m:ctrlPr>
                                    <a:rPr lang="en-US" sz="2250" i="1">
                                      <a:latin typeface="Cambria Math" panose="02040503050406030204" pitchFamily="18" charset="0"/>
                                    </a:rPr>
                                  </m:ctrlPr>
                                </m:sSupPr>
                                <m:e>
                                  <m:r>
                                    <a:rPr lang="en-US" sz="2250" i="1">
                                      <a:latin typeface="Cambria Math" panose="02040503050406030204" pitchFamily="18" charset="0"/>
                                    </a:rPr>
                                    <m:t>𝐾</m:t>
                                  </m:r>
                                </m:e>
                                <m:sup>
                                  <m:r>
                                    <a:rPr lang="en-US" sz="2250" i="1">
                                      <a:latin typeface="Cambria Math" panose="02040503050406030204" pitchFamily="18" charset="0"/>
                                    </a:rPr>
                                    <m:t>𝑇</m:t>
                                  </m:r>
                                </m:sup>
                              </m:sSup>
                            </m:num>
                            <m:den>
                              <m:rad>
                                <m:radPr>
                                  <m:degHide m:val="on"/>
                                  <m:ctrlPr>
                                    <a:rPr lang="en-US" sz="2250" i="1">
                                      <a:latin typeface="Cambria Math" panose="02040503050406030204" pitchFamily="18" charset="0"/>
                                    </a:rPr>
                                  </m:ctrlPr>
                                </m:radPr>
                                <m:deg/>
                                <m:e>
                                  <m:sSub>
                                    <m:sSubPr>
                                      <m:ctrlPr>
                                        <a:rPr lang="en-US" sz="2250" i="1">
                                          <a:latin typeface="Cambria Math" panose="02040503050406030204" pitchFamily="18" charset="0"/>
                                        </a:rPr>
                                      </m:ctrlPr>
                                    </m:sSubPr>
                                    <m:e>
                                      <m:r>
                                        <a:rPr lang="en-US" sz="2250" i="1">
                                          <a:latin typeface="Cambria Math" panose="02040503050406030204" pitchFamily="18" charset="0"/>
                                        </a:rPr>
                                        <m:t>𝑑</m:t>
                                      </m:r>
                                    </m:e>
                                    <m:sub>
                                      <m:r>
                                        <a:rPr lang="en-US" sz="2250" i="1">
                                          <a:latin typeface="Cambria Math" panose="02040503050406030204" pitchFamily="18" charset="0"/>
                                        </a:rPr>
                                        <m:t>𝑘</m:t>
                                      </m:r>
                                    </m:sub>
                                  </m:sSub>
                                </m:e>
                              </m:rad>
                            </m:den>
                          </m:f>
                        </m:e>
                      </m:d>
                      <m:r>
                        <a:rPr lang="en-US" sz="2250" i="1">
                          <a:latin typeface="Cambria Math" panose="02040503050406030204" pitchFamily="18" charset="0"/>
                        </a:rPr>
                        <m:t>𝑉</m:t>
                      </m:r>
                    </m:oMath>
                  </m:oMathPara>
                </a14:m>
                <a:endParaRPr lang="en-US" sz="2250" dirty="0"/>
              </a:p>
              <a:p>
                <a:pPr marL="0" indent="0">
                  <a:buNone/>
                </a:pPr>
                <a:r>
                  <a:rPr lang="en-US" sz="2250" dirty="0"/>
                  <a:t>Query matrix </a:t>
                </a:r>
                <a:r>
                  <a:rPr lang="en-US" sz="2250" i="1" dirty="0"/>
                  <a:t>Q</a:t>
                </a:r>
                <a:r>
                  <a:rPr lang="en-US" sz="2250" dirty="0"/>
                  <a:t> and key matrix </a:t>
                </a:r>
                <a:r>
                  <a:rPr lang="en-US" sz="2250" i="1" dirty="0"/>
                  <a:t>K</a:t>
                </a:r>
                <a:r>
                  <a:rPr lang="en-US" sz="2250" dirty="0"/>
                  <a:t> of complex attention are products of encoder attention </a:t>
                </a:r>
                <a:r>
                  <a:rPr lang="en-US" sz="2250" dirty="0" err="1"/>
                  <a:t>EncoderAttention</a:t>
                </a:r>
                <a:r>
                  <a:rPr lang="en-US" sz="2250" dirty="0"/>
                  <a:t>(</a:t>
                </a:r>
                <a:r>
                  <a:rPr lang="en-US" sz="2250" b="1" i="1" dirty="0"/>
                  <a:t>X</a:t>
                </a:r>
                <a:r>
                  <a:rPr lang="en-US" sz="2250" dirty="0"/>
                  <a:t>) and query weight matrix </a:t>
                </a:r>
                <a:r>
                  <a:rPr lang="en-US" sz="2250" i="1" dirty="0"/>
                  <a:t>U</a:t>
                </a:r>
                <a:r>
                  <a:rPr lang="en-US" sz="2250" i="1" baseline="30000" dirty="0"/>
                  <a:t>Q</a:t>
                </a:r>
                <a:r>
                  <a:rPr lang="en-US" sz="2250" dirty="0"/>
                  <a:t> and key weight matrix </a:t>
                </a:r>
                <a:r>
                  <a:rPr lang="en-US" sz="2250" i="1" dirty="0"/>
                  <a:t>U</a:t>
                </a:r>
                <a:r>
                  <a:rPr lang="en-US" sz="2250" i="1" baseline="30000" dirty="0"/>
                  <a:t>K</a:t>
                </a:r>
                <a:r>
                  <a:rPr lang="en-US" sz="2250" dirty="0"/>
                  <a:t>, respectively.</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𝑄</m:t>
                                </m:r>
                              </m:sup>
                            </m:sSup>
                          </m:e>
                        </m:mr>
                        <m:mr>
                          <m:e>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𝐾</m:t>
                                </m:r>
                              </m:sup>
                            </m:sSup>
                          </m:e>
                        </m:mr>
                      </m:m>
                    </m:oMath>
                  </m:oMathPara>
                </a14:m>
                <a:endParaRPr lang="en-US" sz="2250" dirty="0"/>
              </a:p>
              <a:p>
                <a:pPr marL="0" indent="0">
                  <a:buNone/>
                </a:pPr>
                <a:r>
                  <a:rPr lang="en-US" sz="2250" dirty="0"/>
                  <a:t>Where </a:t>
                </a:r>
                <a:r>
                  <a:rPr lang="en-US" sz="2250" i="1" dirty="0"/>
                  <a:t>T</a:t>
                </a:r>
                <a:r>
                  <a:rPr lang="en-US" sz="2250" dirty="0"/>
                  <a:t> is transformation matrix whose dimension is </a:t>
                </a:r>
                <a:r>
                  <a:rPr lang="en-US" sz="2250" i="1" dirty="0"/>
                  <a:t>n</a:t>
                </a:r>
                <a:r>
                  <a:rPr lang="en-US" sz="2250" dirty="0"/>
                  <a:t> x </a:t>
                </a:r>
                <a:r>
                  <a:rPr lang="en-US" sz="2250" i="1" dirty="0"/>
                  <a:t>m</a:t>
                </a:r>
                <a:r>
                  <a:rPr lang="en-US" sz="2250" dirty="0"/>
                  <a:t>. If </a:t>
                </a:r>
                <a:r>
                  <a:rPr lang="en-US" sz="2250" i="1" dirty="0"/>
                  <a:t>n</a:t>
                </a:r>
                <a:r>
                  <a:rPr lang="en-US" sz="2250" dirty="0"/>
                  <a:t> = </a:t>
                </a:r>
                <a:r>
                  <a:rPr lang="en-US" sz="2250" i="1" dirty="0"/>
                  <a:t>m</a:t>
                </a:r>
                <a:r>
                  <a:rPr lang="en-US" sz="2250" dirty="0"/>
                  <a:t>, matrix </a:t>
                </a:r>
                <a:r>
                  <a:rPr lang="en-US" sz="2250" i="1" dirty="0"/>
                  <a:t>T</a:t>
                </a:r>
                <a:r>
                  <a:rPr lang="en-US" sz="2250" dirty="0"/>
                  <a:t> will be removed. Value matrix </a:t>
                </a:r>
                <a:r>
                  <a:rPr lang="en-US" sz="2250" i="1" dirty="0"/>
                  <a:t>V</a:t>
                </a:r>
                <a:r>
                  <a:rPr lang="en-US" sz="2250" dirty="0"/>
                  <a:t> of complex attention is product of masked multi-head attention and value weight matrix </a:t>
                </a:r>
                <a:r>
                  <a:rPr lang="en-US" sz="2250" i="1" dirty="0"/>
                  <a:t>U</a:t>
                </a:r>
                <a:r>
                  <a:rPr lang="en-US" sz="2250" i="1" baseline="30000" dirty="0"/>
                  <a:t>V</a:t>
                </a:r>
                <a:r>
                  <a:rPr lang="en-US" sz="2250" dirty="0"/>
                  <a:t>.</a:t>
                </a:r>
              </a:p>
              <a:p>
                <a:pPr marL="0" indent="0">
                  <a:buNone/>
                </a:pPr>
                <a14:m>
                  <m:oMathPara xmlns:m="http://schemas.openxmlformats.org/officeDocument/2006/math">
                    <m:oMathParaPr>
                      <m:jc m:val="centerGroup"/>
                    </m:oMathParaPr>
                    <m:oMath xmlns:m="http://schemas.openxmlformats.org/officeDocument/2006/math">
                      <m:r>
                        <a:rPr lang="en-US" sz="2250" i="1">
                          <a:latin typeface="Cambria Math" panose="02040503050406030204" pitchFamily="18" charset="0"/>
                        </a:rPr>
                        <m:t>𝑉</m:t>
                      </m:r>
                      <m:r>
                        <a:rPr lang="en-US" sz="2250" i="1">
                          <a:latin typeface="Cambria Math" panose="02040503050406030204" pitchFamily="18" charset="0"/>
                        </a:rPr>
                        <m:t>=</m:t>
                      </m:r>
                      <m:r>
                        <m:rPr>
                          <m:sty m:val="p"/>
                        </m:rPr>
                        <a:rPr lang="en-US" sz="2250">
                          <a:latin typeface="Cambria Math" panose="02040503050406030204" pitchFamily="18" charset="0"/>
                        </a:rPr>
                        <m:t>MaskedMultiheadAttention</m:t>
                      </m:r>
                      <m:d>
                        <m:dPr>
                          <m:ctrlPr>
                            <a:rPr lang="en-US" sz="2250" i="1">
                              <a:latin typeface="Cambria Math" panose="02040503050406030204" pitchFamily="18" charset="0"/>
                            </a:rPr>
                          </m:ctrlPr>
                        </m:dPr>
                        <m:e>
                          <m:r>
                            <a:rPr lang="en-US" sz="2250" b="1" i="1">
                              <a:latin typeface="Cambria Math" panose="02040503050406030204" pitchFamily="18" charset="0"/>
                            </a:rPr>
                            <m:t>𝒀</m:t>
                          </m:r>
                        </m:e>
                      </m:d>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𝑉</m:t>
                          </m:r>
                        </m:sup>
                      </m:sSup>
                    </m:oMath>
                  </m:oMathPara>
                </a14:m>
                <a:endParaRPr lang="en-US" sz="2250" dirty="0"/>
              </a:p>
              <a:p>
                <a:pPr marL="0" indent="0">
                  <a:buNone/>
                </a:pPr>
                <a:r>
                  <a:rPr lang="en-US" sz="2250" dirty="0"/>
                  <a:t>Dimensions of weight matrices </a:t>
                </a:r>
                <a:r>
                  <a:rPr lang="en-US" sz="2250" i="1" dirty="0"/>
                  <a:t>U</a:t>
                </a:r>
                <a:r>
                  <a:rPr lang="en-US" sz="2250" i="1" baseline="30000" dirty="0"/>
                  <a:t>Q</a:t>
                </a:r>
                <a:r>
                  <a:rPr lang="en-US" sz="2250" dirty="0"/>
                  <a:t>, </a:t>
                </a:r>
                <a:r>
                  <a:rPr lang="en-US" sz="2250" i="1" dirty="0"/>
                  <a:t>U</a:t>
                </a:r>
                <a:r>
                  <a:rPr lang="en-US" sz="2250" i="1" baseline="30000" dirty="0"/>
                  <a:t>K</a:t>
                </a:r>
                <a:r>
                  <a:rPr lang="en-US" sz="2250" dirty="0"/>
                  <a:t>, and </a:t>
                </a:r>
                <a:r>
                  <a:rPr lang="en-US" sz="2250" i="1" dirty="0"/>
                  <a:t>U</a:t>
                </a:r>
                <a:r>
                  <a:rPr lang="en-US" sz="2250" i="1" baseline="30000" dirty="0"/>
                  <a:t>V</a:t>
                </a:r>
                <a:r>
                  <a:rPr lang="en-US" sz="2250" dirty="0"/>
                  <a:t> are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and </a:t>
                </a:r>
                <a:r>
                  <a:rPr lang="en-US" sz="2250" i="1" dirty="0" err="1"/>
                  <a:t>d</a:t>
                </a:r>
                <a:r>
                  <a:rPr lang="en-US" sz="2250" i="1" baseline="-25000" dirty="0" err="1"/>
                  <a:t>m</a:t>
                </a:r>
                <a:r>
                  <a:rPr lang="en-US" sz="2250" dirty="0"/>
                  <a:t> x </a:t>
                </a:r>
                <a:r>
                  <a:rPr lang="en-US" sz="2250" i="1" dirty="0"/>
                  <a:t>d</a:t>
                </a:r>
                <a:r>
                  <a:rPr lang="en-US" sz="2250" i="1" baseline="-25000" dirty="0"/>
                  <a:t>v</a:t>
                </a:r>
                <a:r>
                  <a:rPr lang="en-US" sz="2250" dirty="0"/>
                  <a:t>,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1715506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801240" cy="5176066"/>
              </a:xfrm>
            </p:spPr>
            <p:txBody>
              <a:bodyPr>
                <a:noAutofit/>
              </a:bodyPr>
              <a:lstStyle/>
              <a:p>
                <a:pPr marL="0" indent="0">
                  <a:buNone/>
                </a:pPr>
                <a:r>
                  <a:rPr lang="en-US" sz="1750" dirty="0"/>
                  <a:t>Following figure depicts Attention(</a:t>
                </a:r>
                <a:r>
                  <a:rPr lang="en-US" sz="1750" b="1" i="1" dirty="0"/>
                  <a:t>X</a:t>
                </a:r>
                <a:r>
                  <a:rPr lang="en-US" sz="1750" dirty="0"/>
                  <a:t>, </a:t>
                </a:r>
                <a:r>
                  <a:rPr lang="en-US" sz="1750" b="1" i="1" dirty="0"/>
                  <a:t>Y</a:t>
                </a:r>
                <a:r>
                  <a:rPr lang="en-US" sz="1750" dirty="0"/>
                  <a:t>) in general view</a:t>
                </a:r>
                <a:r>
                  <a:rPr lang="en-US" sz="1750" dirty="0" smtClean="0"/>
                  <a:t>. Transformer </a:t>
                </a:r>
                <a:r>
                  <a:rPr lang="en-US" sz="1750" dirty="0"/>
                  <a:t>here fosters target sequence to pay attention to itself and source sequence by masked self-attention and encoder attention. Of course, after complex attention is calculated, multi-head attention of decoder (complex multi-head attention)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750">
                          <a:latin typeface="Cambria Math" panose="02040503050406030204" pitchFamily="18" charset="0"/>
                        </a:rPr>
                        <m:t>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𝑿</m:t>
                          </m:r>
                          <m:r>
                            <a:rPr lang="en-US" sz="1750" i="1">
                              <a:latin typeface="Cambria Math" panose="02040503050406030204" pitchFamily="18" charset="0"/>
                            </a:rPr>
                            <m:t>,</m:t>
                          </m:r>
                          <m:r>
                            <a:rPr lang="en-US" sz="1750" b="1" i="1">
                              <a:latin typeface="Cambria Math" panose="02040503050406030204" pitchFamily="18" charset="0"/>
                            </a:rPr>
                            <m:t>𝒀</m:t>
                          </m:r>
                        </m:e>
                      </m:d>
                      <m:r>
                        <a:rPr lang="en-US" sz="1750" i="1">
                          <a:latin typeface="Cambria Math" panose="02040503050406030204" pitchFamily="18" charset="0"/>
                        </a:rPr>
                        <m:t>=</m:t>
                      </m:r>
                      <m:r>
                        <m:rPr>
                          <m:sty m:val="p"/>
                        </m:rPr>
                        <a:rPr lang="en-US" sz="1750">
                          <a:latin typeface="Cambria Math" panose="02040503050406030204" pitchFamily="18" charset="0"/>
                        </a:rPr>
                        <m:t>concatenate</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1</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2</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h</m:t>
                              </m:r>
                            </m:sub>
                          </m:sSub>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𝑂</m:t>
                          </m:r>
                        </m:sup>
                      </m:sSup>
                    </m:oMath>
                  </m:oMathPara>
                </a14:m>
                <a:endParaRPr lang="en-US" sz="1750" dirty="0"/>
              </a:p>
              <a:p>
                <a:pPr marL="0" indent="0">
                  <a:buNone/>
                </a:pPr>
                <a:r>
                  <a:rPr lang="en-US" sz="17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50" i="1">
                              <a:latin typeface="Cambria Math" panose="02040503050406030204" pitchFamily="18" charset="0"/>
                            </a:rPr>
                          </m:ctrlPr>
                        </m:mPr>
                        <m:m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ComplexAttention</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e>
                            </m:d>
                          </m:e>
                        </m:mr>
                        <m:m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𝑄</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𝐾</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MaskedMultiheadAttention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𝒀</m:t>
                                </m:r>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𝑉</m:t>
                                </m:r>
                              </m:sup>
                            </m:sSup>
                          </m:e>
                        </m:mr>
                      </m:m>
                    </m:oMath>
                  </m:oMathPara>
                </a14:m>
                <a:endParaRPr lang="en-US" sz="1750" dirty="0"/>
              </a:p>
              <a:p>
                <a:pPr marL="0" indent="0">
                  <a:buNone/>
                </a:pPr>
                <a:r>
                  <a:rPr lang="en-US" sz="1750" dirty="0"/>
                  <a:t>Of course,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and </a:t>
                </a:r>
                <a:r>
                  <a:rPr lang="en-US" sz="1750" i="1" dirty="0" err="1"/>
                  <a:t>U</a:t>
                </a:r>
                <a:r>
                  <a:rPr lang="en-US" sz="1750" i="1" baseline="-25000" dirty="0" err="1"/>
                  <a:t>i</a:t>
                </a:r>
                <a:r>
                  <a:rPr lang="en-US" sz="1750" i="1" baseline="30000" dirty="0" err="1"/>
                  <a:t>V</a:t>
                </a:r>
                <a:r>
                  <a:rPr lang="en-US" sz="1750" dirty="0"/>
                  <a:t> are query weight matrix, key weight matrix, and value weight matrix of the </a:t>
                </a:r>
                <a:r>
                  <a:rPr lang="en-US" sz="1750" i="1" dirty="0" err="1"/>
                  <a:t>i</a:t>
                </a:r>
                <a:r>
                  <a:rPr lang="en-US" sz="1750" baseline="30000" dirty="0" err="1"/>
                  <a:t>th</a:t>
                </a:r>
                <a:r>
                  <a:rPr lang="en-US" sz="1750" dirty="0"/>
                  <a:t> head, respectively whereas </a:t>
                </a:r>
                <a:r>
                  <a:rPr lang="en-US" sz="1750" i="1" dirty="0"/>
                  <a:t>U</a:t>
                </a:r>
                <a:r>
                  <a:rPr lang="en-US" sz="1750" i="1" baseline="30000" dirty="0"/>
                  <a:t>O</a:t>
                </a:r>
                <a:r>
                  <a:rPr lang="en-US" sz="1750" dirty="0"/>
                  <a:t> is entire weight matrix and </a:t>
                </a:r>
                <a:r>
                  <a:rPr lang="en-US" sz="1750" i="1" dirty="0"/>
                  <a:t>T</a:t>
                </a:r>
                <a:r>
                  <a:rPr lang="en-US" sz="1750" dirty="0"/>
                  <a:t> is transformation matrix. Because encoder attention </a:t>
                </a:r>
                <a:r>
                  <a:rPr lang="en-US" sz="1750" dirty="0" err="1"/>
                  <a:t>EncoderAttention</a:t>
                </a:r>
                <a:r>
                  <a:rPr lang="en-US" sz="1750" dirty="0"/>
                  <a:t>(</a:t>
                </a:r>
                <a:r>
                  <a:rPr lang="en-US" sz="1750" b="1" i="1" dirty="0"/>
                  <a:t>X</a:t>
                </a:r>
                <a:r>
                  <a:rPr lang="en-US" sz="1750" dirty="0"/>
                  <a:t>) is </a:t>
                </a:r>
                <a:r>
                  <a:rPr lang="en-US" sz="1750" i="1" dirty="0"/>
                  <a:t>m</a:t>
                </a:r>
                <a:r>
                  <a:rPr lang="en-US" sz="1750" dirty="0"/>
                  <a:t> x </a:t>
                </a:r>
                <a:r>
                  <a:rPr lang="en-US" sz="1750" i="1" dirty="0" err="1"/>
                  <a:t>d</a:t>
                </a:r>
                <a:r>
                  <a:rPr lang="en-US" sz="1750" i="1" baseline="-25000" dirty="0" err="1"/>
                  <a:t>m</a:t>
                </a:r>
                <a:r>
                  <a:rPr lang="en-US" sz="1750" dirty="0"/>
                  <a:t> matrix, dimension of transformation matrix </a:t>
                </a:r>
                <a:r>
                  <a:rPr lang="en-US" sz="1750" i="1" dirty="0"/>
                  <a:t>T</a:t>
                </a:r>
                <a:r>
                  <a:rPr lang="en-US" sz="1750" dirty="0"/>
                  <a:t> is </a:t>
                </a:r>
                <a:r>
                  <a:rPr lang="en-US" sz="1750" i="1" dirty="0"/>
                  <a:t>n</a:t>
                </a:r>
                <a:r>
                  <a:rPr lang="en-US" sz="1750" dirty="0"/>
                  <a:t> x </a:t>
                </a:r>
                <a:r>
                  <a:rPr lang="en-US" sz="1750" i="1" dirty="0"/>
                  <a:t>m</a:t>
                </a:r>
                <a:r>
                  <a:rPr lang="en-US" sz="1750" dirty="0"/>
                  <a:t>. If </a:t>
                </a:r>
                <a:r>
                  <a:rPr lang="en-US" sz="1750" i="1" dirty="0"/>
                  <a:t>n</a:t>
                </a:r>
                <a:r>
                  <a:rPr lang="en-US" sz="1750" dirty="0"/>
                  <a:t> = </a:t>
                </a:r>
                <a:r>
                  <a:rPr lang="en-US" sz="1750" i="1" dirty="0"/>
                  <a:t>m</a:t>
                </a:r>
                <a:r>
                  <a:rPr lang="en-US" sz="1750" dirty="0"/>
                  <a:t>, matrix </a:t>
                </a:r>
                <a:r>
                  <a:rPr lang="en-US" sz="1750" i="1" dirty="0"/>
                  <a:t>T</a:t>
                </a:r>
                <a:r>
                  <a:rPr lang="en-US" sz="1750" dirty="0"/>
                  <a:t> will be removed. In practice, it is necessary to set </a:t>
                </a:r>
                <a:r>
                  <a:rPr lang="en-US" sz="1750" i="1" dirty="0"/>
                  <a:t>n</a:t>
                </a:r>
                <a:r>
                  <a:rPr lang="en-US" sz="1750" dirty="0"/>
                  <a:t> = </a:t>
                </a:r>
                <a:r>
                  <a:rPr lang="en-US" sz="1750" i="1" dirty="0"/>
                  <a:t>m</a:t>
                </a:r>
                <a:r>
                  <a:rPr lang="en-US" sz="1750" dirty="0"/>
                  <a:t>. Dimensions of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t>
                </a:r>
                <a:r>
                  <a:rPr lang="en-US" sz="1750" i="1" dirty="0" err="1"/>
                  <a:t>U</a:t>
                </a:r>
                <a:r>
                  <a:rPr lang="en-US" sz="1750" i="1" baseline="-25000" dirty="0" err="1"/>
                  <a:t>i</a:t>
                </a:r>
                <a:r>
                  <a:rPr lang="en-US" sz="1750" i="1" baseline="30000" dirty="0" err="1"/>
                  <a:t>V</a:t>
                </a:r>
                <a:r>
                  <a:rPr lang="en-US" sz="1750" dirty="0"/>
                  <a:t>, and </a:t>
                </a:r>
                <a:r>
                  <a:rPr lang="en-US" sz="1750" i="1" dirty="0"/>
                  <a:t>U</a:t>
                </a:r>
                <a:r>
                  <a:rPr lang="en-US" sz="1750" i="1" baseline="30000" dirty="0"/>
                  <a:t>O</a:t>
                </a:r>
                <a:r>
                  <a:rPr lang="en-US" sz="1750" dirty="0"/>
                  <a:t> are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a:t>d</a:t>
                </a:r>
                <a:r>
                  <a:rPr lang="en-US" sz="1750" i="1" baseline="-25000" dirty="0"/>
                  <a:t>v</a:t>
                </a:r>
                <a:r>
                  <a:rPr lang="en-US" sz="1750" dirty="0"/>
                  <a:t>, and </a:t>
                </a:r>
                <a:r>
                  <a:rPr lang="en-US" sz="1750" i="1" dirty="0" err="1"/>
                  <a:t>hd</a:t>
                </a:r>
                <a:r>
                  <a:rPr lang="en-US" sz="1750" i="1" baseline="-25000" dirty="0" err="1"/>
                  <a:t>v</a:t>
                </a:r>
                <a:r>
                  <a:rPr lang="en-US" sz="1750" dirty="0"/>
                  <a:t> x </a:t>
                </a:r>
                <a:r>
                  <a:rPr lang="en-US" sz="1750" i="1" dirty="0" err="1"/>
                  <a:t>d</a:t>
                </a:r>
                <a:r>
                  <a:rPr lang="en-US" sz="1750" i="1" baseline="-25000" dirty="0" err="1"/>
                  <a:t>m</a:t>
                </a:r>
                <a:r>
                  <a:rPr lang="en-US" sz="1750" dirty="0"/>
                  <a:t> so that dimension of multi-head attention </a:t>
                </a:r>
                <a:r>
                  <a:rPr lang="en-US" sz="1750" dirty="0" err="1"/>
                  <a:t>MultiheadAttention</a:t>
                </a:r>
                <a:r>
                  <a:rPr lang="en-US" sz="1750" dirty="0"/>
                  <a:t>(</a:t>
                </a:r>
                <a:r>
                  <a:rPr lang="en-US" sz="1750" b="1" i="1" dirty="0"/>
                  <a:t>X</a:t>
                </a:r>
                <a:r>
                  <a:rPr lang="en-US" sz="1750" dirty="0"/>
                  <a:t>, </a:t>
                </a:r>
                <a:r>
                  <a:rPr lang="en-US" sz="1750" b="1" i="1" dirty="0"/>
                  <a:t>Y</a:t>
                </a:r>
                <a:r>
                  <a:rPr lang="en-US" sz="1750" dirty="0"/>
                  <a:t>) is </a:t>
                </a:r>
                <a:r>
                  <a:rPr lang="en-US" sz="1750" i="1" dirty="0"/>
                  <a:t>n</a:t>
                </a:r>
                <a:r>
                  <a:rPr lang="en-US" sz="1750" dirty="0"/>
                  <a:t> x </a:t>
                </a:r>
                <a:r>
                  <a:rPr lang="en-US" sz="1750" i="1" dirty="0"/>
                  <a:t>d</a:t>
                </a:r>
                <a:r>
                  <a:rPr lang="en-US" sz="1750" i="1" baseline="-25000" dirty="0"/>
                  <a:t>m</a:t>
                </a:r>
                <a:r>
                  <a:rPr lang="en-US" sz="17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801240" cy="5176066"/>
              </a:xfrm>
              <a:blipFill>
                <a:blip r:embed="rId2"/>
                <a:stretch>
                  <a:fillRect l="-627" t="-353" r="-627"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520" y="117986"/>
            <a:ext cx="5229956" cy="5644350"/>
          </a:xfrm>
          <a:prstGeom prst="rect">
            <a:avLst/>
          </a:prstGeom>
        </p:spPr>
      </p:pic>
      <p:sp>
        <p:nvSpPr>
          <p:cNvPr id="8" name="Rectangle 7"/>
          <p:cNvSpPr/>
          <p:nvPr/>
        </p:nvSpPr>
        <p:spPr>
          <a:xfrm>
            <a:off x="6205987" y="5987018"/>
            <a:ext cx="5906489" cy="369332"/>
          </a:xfrm>
          <a:prstGeom prst="rect">
            <a:avLst/>
          </a:prstGeom>
        </p:spPr>
        <p:txBody>
          <a:bodyPr wrap="none">
            <a:spAutoFit/>
          </a:bodyPr>
          <a:lstStyle/>
          <a:p>
            <a:r>
              <a:rPr lang="en-US" b="1" dirty="0">
                <a:latin typeface="Times New Roman" panose="02020603050405020304" pitchFamily="18" charset="0"/>
                <a:ea typeface="DengXian"/>
              </a:rPr>
              <a:t>Figure 3.3.</a:t>
            </a:r>
            <a:r>
              <a:rPr lang="en-US" dirty="0">
                <a:latin typeface="Times New Roman" panose="02020603050405020304" pitchFamily="18" charset="0"/>
                <a:ea typeface="DengXian"/>
              </a:rPr>
              <a:t> Decoder attention Attention(</a:t>
            </a:r>
            <a:r>
              <a:rPr lang="en-US" b="1" i="1" dirty="0">
                <a:latin typeface="Times New Roman" panose="02020603050405020304" pitchFamily="18" charset="0"/>
                <a:ea typeface="DengXian"/>
              </a:rPr>
              <a:t>X</a:t>
            </a:r>
            <a:r>
              <a:rPr lang="en-US" dirty="0">
                <a:latin typeface="Times New Roman" panose="02020603050405020304" pitchFamily="18" charset="0"/>
                <a:ea typeface="DengXian"/>
              </a:rPr>
              <a:t>, </a:t>
            </a:r>
            <a:r>
              <a:rPr lang="en-US" b="1" i="1" dirty="0">
                <a:latin typeface="Times New Roman" panose="02020603050405020304" pitchFamily="18" charset="0"/>
                <a:ea typeface="DengXian"/>
              </a:rPr>
              <a:t>Y</a:t>
            </a:r>
            <a:r>
              <a:rPr lang="en-US" dirty="0">
                <a:latin typeface="Times New Roman" panose="02020603050405020304" pitchFamily="18" charset="0"/>
                <a:ea typeface="DengXian"/>
              </a:rPr>
              <a:t>) in general view</a:t>
            </a:r>
            <a:endParaRPr lang="en-US" dirty="0"/>
          </a:p>
        </p:txBody>
      </p:sp>
    </p:spTree>
    <p:extLst>
      <p:ext uri="{BB962C8B-B14F-4D97-AF65-F5344CB8AC3E}">
        <p14:creationId xmlns:p14="http://schemas.microsoft.com/office/powerpoint/2010/main" val="2405589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rmAutofit/>
              </a:bodyPr>
              <a:lstStyle/>
              <a:p>
                <a:pPr marL="0" indent="0">
                  <a:buNone/>
                </a:pPr>
                <a:r>
                  <a:rPr lang="en-US" sz="2400" dirty="0"/>
                  <a:t>Residual mechanism and layer normalization are applied into decoder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MaskedMultiheadAttention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oMath>
                  </m:oMathPara>
                </a14:m>
                <a:endParaRPr lang="en-US" sz="2400" dirty="0"/>
              </a:p>
              <a:p>
                <a:pPr marL="0" indent="0">
                  <a:buNone/>
                </a:pPr>
                <a:r>
                  <a:rPr lang="en-US" sz="2400" dirty="0"/>
                  <a:t>Let </a:t>
                </a:r>
                <a:r>
                  <a:rPr lang="en-US" sz="2400" b="1" i="1" dirty="0"/>
                  <a:t>Z</a:t>
                </a:r>
                <a:r>
                  <a:rPr lang="en-US" sz="2400" dirty="0"/>
                  <a:t> be output of decoder which is decoder attention too, we obtain:</a:t>
                </a:r>
              </a:p>
              <a:p>
                <a:pPr marL="0" indent="0">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𝒁</m:t>
                      </m:r>
                      <m:r>
                        <a:rPr lang="en-US" sz="2400" i="1">
                          <a:latin typeface="Cambria Math" panose="02040503050406030204" pitchFamily="18" charset="0"/>
                        </a:rPr>
                        <m:t>=</m:t>
                      </m:r>
                      <m:r>
                        <m:rPr>
                          <m:sty m:val="p"/>
                        </m:rPr>
                        <a:rPr lang="en-US" sz="2400">
                          <a:latin typeface="Cambria Math" panose="02040503050406030204" pitchFamily="18" charset="0"/>
                        </a:rPr>
                        <m:t>DecoderAttention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FFN</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e>
                      </m:d>
                    </m:oMath>
                  </m:oMathPara>
                </a14:m>
                <a:endParaRPr lang="en-US" sz="2400" dirty="0"/>
              </a:p>
              <a:p>
                <a:pPr marL="0" indent="0">
                  <a:buNone/>
                </a:pPr>
                <a:r>
                  <a:rPr lang="en-US" sz="2400" dirty="0"/>
                  <a:t>Where FFN denotes feedforward network or feedforward sublayer. If there is a stack of </a:t>
                </a:r>
                <a:r>
                  <a:rPr lang="en-US" sz="2400" i="1" dirty="0"/>
                  <a:t>N</a:t>
                </a:r>
                <a:r>
                  <a:rPr lang="en-US" sz="2400" dirty="0"/>
                  <a:t> decoders, the process above is repeated </a:t>
                </a:r>
                <a:r>
                  <a:rPr lang="en-US" sz="2400" i="1" dirty="0"/>
                  <a:t>N</a:t>
                </a:r>
                <a:r>
                  <a:rPr lang="en-US" sz="2400" dirty="0"/>
                  <a:t> times. In literature (</a:t>
                </a:r>
                <a:r>
                  <a:rPr lang="en-US" sz="2400" dirty="0" err="1"/>
                  <a:t>Vaswani</a:t>
                </a:r>
                <a:r>
                  <a:rPr lang="en-US" sz="2400" dirty="0"/>
                  <a:t>, et al., 2017), </a:t>
                </a:r>
                <a:r>
                  <a:rPr lang="en-US" sz="2400" i="1" dirty="0"/>
                  <a:t>N</a:t>
                </a:r>
                <a:r>
                  <a:rPr lang="en-US" sz="2400" dirty="0"/>
                  <a:t> is set to be 6. Without loss of generality, we can consider </a:t>
                </a:r>
                <a:r>
                  <a:rPr lang="en-US" sz="2400" i="1" dirty="0"/>
                  <a:t>N</a:t>
                </a:r>
                <a:r>
                  <a:rPr lang="en-US" sz="2400" dirty="0"/>
                  <a:t> = 1 as simplest case for easy explanations. Note, dimension of </a:t>
                </a:r>
                <a:r>
                  <a:rPr lang="en-US" sz="2400" b="1" i="1" dirty="0"/>
                  <a:t>Z</a:t>
                </a:r>
                <a:r>
                  <a:rPr lang="en-US" sz="2400" dirty="0"/>
                  <a:t> is </a:t>
                </a:r>
                <a:r>
                  <a:rPr lang="en-US" sz="2400" i="1" dirty="0"/>
                  <a:t>n</a:t>
                </a:r>
                <a:r>
                  <a:rPr lang="en-US" sz="2400" dirty="0"/>
                  <a:t> x </a:t>
                </a:r>
                <a:r>
                  <a:rPr lang="en-US" sz="2400" i="1" dirty="0"/>
                  <a:t>d</a:t>
                </a:r>
                <a:r>
                  <a:rPr lang="en-US" sz="2400" i="1" baseline="-25000" dirty="0"/>
                  <a:t>m</a:t>
                </a:r>
                <a:r>
                  <a:rPr lang="en-US" sz="2400" dirty="0"/>
                  <a:t>. Model dimension </a:t>
                </a:r>
                <a:r>
                  <a:rPr lang="en-US" sz="2400" i="1" dirty="0" err="1"/>
                  <a:t>d</a:t>
                </a:r>
                <a:r>
                  <a:rPr lang="en-US" sz="2400" i="1" baseline="-25000" dirty="0" err="1"/>
                  <a:t>m</a:t>
                </a:r>
                <a:r>
                  <a:rPr lang="en-US" sz="2400" dirty="0"/>
                  <a:t> is often set to be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63" t="-942" r="-7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2985370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a:t>In context of statistical translation machine (STM), it is necessary to calculate probabilities of words (tokens) in vocabulary Ω. Because these probabilities are calculated based on soft-max function, it is first to map decoder output matrix </a:t>
                </a:r>
                <a:r>
                  <a:rPr lang="en-US" sz="1800" b="1" i="1" dirty="0"/>
                  <a:t>Z</a:t>
                </a:r>
                <a:r>
                  <a:rPr lang="en-US" sz="1800" dirty="0"/>
                  <a:t> into weight vector </a:t>
                </a:r>
                <a:r>
                  <a:rPr lang="en-US" sz="1800" b="1" i="1" dirty="0"/>
                  <a:t>w</a:t>
                </a:r>
                <a:r>
                  <a:rPr lang="en-US" sz="1800" dirty="0"/>
                  <a:t> = (</a:t>
                </a:r>
                <a:r>
                  <a:rPr lang="en-US" sz="1800" i="1" dirty="0"/>
                  <a:t>w</a:t>
                </a:r>
                <a:r>
                  <a:rPr lang="en-US" sz="1800" baseline="-25000" dirty="0"/>
                  <a:t>1</a:t>
                </a:r>
                <a:r>
                  <a:rPr lang="en-US" sz="1800" dirty="0"/>
                  <a:t>, </a:t>
                </a:r>
                <a:r>
                  <a:rPr lang="en-US" sz="1800" i="1" dirty="0"/>
                  <a:t>w</a:t>
                </a:r>
                <a:r>
                  <a:rPr lang="en-US" sz="1800" baseline="-25000" dirty="0"/>
                  <a:t>2</a:t>
                </a:r>
                <a:r>
                  <a:rPr lang="en-US" sz="1800" dirty="0"/>
                  <a:t>,…, </a:t>
                </a:r>
                <a:r>
                  <a:rPr lang="en-US" sz="1800" i="1" dirty="0" err="1"/>
                  <a:t>w</a:t>
                </a:r>
                <a:r>
                  <a:rPr lang="en-US" sz="1800" baseline="-25000" dirty="0" err="1"/>
                  <a:t>|Ω</a:t>
                </a:r>
                <a:r>
                  <a:rPr lang="en-US" sz="1800" baseline="-25000" dirty="0"/>
                  <a:t> |</a:t>
                </a:r>
                <a:r>
                  <a:rPr lang="en-US" sz="1800" dirty="0"/>
                  <a:t>)</a:t>
                </a:r>
                <a:r>
                  <a:rPr lang="en-US" sz="1800" i="1" baseline="30000" dirty="0"/>
                  <a:t>T</a:t>
                </a:r>
                <a:r>
                  <a:rPr lang="en-US" sz="1800" dirty="0"/>
                  <a:t> where every element </a:t>
                </a:r>
                <a:r>
                  <a:rPr lang="en-US" sz="1800" i="1" dirty="0" err="1"/>
                  <a:t>w</a:t>
                </a:r>
                <a:r>
                  <a:rPr lang="en-US" sz="1800" i="1" baseline="-25000" dirty="0" err="1"/>
                  <a:t>i</a:t>
                </a:r>
                <a:r>
                  <a:rPr lang="en-US" sz="1800" dirty="0"/>
                  <a:t> of vector </a:t>
                </a:r>
                <a:r>
                  <a:rPr lang="en-US" sz="1800" b="1" i="1" dirty="0"/>
                  <a:t>w</a:t>
                </a:r>
                <a:r>
                  <a:rPr lang="en-US" sz="1800" dirty="0"/>
                  <a:t> is weight of the </a:t>
                </a:r>
                <a:r>
                  <a:rPr lang="en-US" sz="1800" i="1" dirty="0" err="1"/>
                  <a:t>i</a:t>
                </a:r>
                <a:r>
                  <a:rPr lang="en-US" sz="1800" baseline="30000" dirty="0" err="1"/>
                  <a:t>th</a:t>
                </a:r>
                <a:r>
                  <a:rPr lang="en-US" sz="1800" dirty="0"/>
                  <a:t> word in vocabulary Ω. The mapping is implemented by a feedforward network (FNN) called linear component in literature (</a:t>
                </a:r>
                <a:r>
                  <a:rPr lang="en-US" sz="1800" dirty="0" err="1"/>
                  <a:t>Vaswani</a:t>
                </a:r>
                <a:r>
                  <a:rPr lang="en-US" sz="1800" dirty="0"/>
                  <a:t>, et al., 2017, p. 3). In other words, input of linear component is sequence matrix </a:t>
                </a:r>
                <a:r>
                  <a:rPr lang="en-US" sz="1800" b="1" i="1" dirty="0"/>
                  <a:t>Z</a:t>
                </a:r>
                <a:r>
                  <a:rPr lang="en-US" sz="1800" dirty="0"/>
                  <a:t> whereas its output is weight vector </a:t>
                </a:r>
                <a:r>
                  <a:rPr lang="en-US" sz="1800" b="1" i="1" dirty="0"/>
                  <a:t>w</a:t>
                </a:r>
                <a:r>
                  <a:rPr lang="en-US" sz="1800" dirty="0"/>
                  <a:t> (</a:t>
                </a:r>
                <a:r>
                  <a:rPr lang="en-US" sz="1800" dirty="0" err="1"/>
                  <a:t>Alammar</a:t>
                </a:r>
                <a:r>
                  <a:rPr lang="en-US" sz="1800" dirty="0"/>
                  <a:t>, 2018). Please pay attention that the length of </a:t>
                </a:r>
                <a:r>
                  <a:rPr lang="en-US" sz="1800" b="1" i="1" dirty="0"/>
                  <a:t>w</a:t>
                </a:r>
                <a:r>
                  <a:rPr lang="en-US" sz="1800" dirty="0"/>
                  <a:t> is the number of words (tokens) in vocabulary Ω and so, </a:t>
                </a:r>
                <a:r>
                  <a:rPr lang="en-US" sz="1800" b="1" i="1" dirty="0"/>
                  <a:t>w</a:t>
                </a:r>
                <a:r>
                  <a:rPr lang="en-US" sz="1800" dirty="0"/>
                  <a:t> is also called token/word weight vector.</a:t>
                </a:r>
              </a:p>
              <a:p>
                <a:pPr marL="0" indent="0">
                  <a:buNone/>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𝒘</m:t>
                      </m:r>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r>
                        <a:rPr lang="en-US" sz="1800" i="1">
                          <a:latin typeface="Cambria Math" panose="02040503050406030204" pitchFamily="18" charset="0"/>
                        </a:rPr>
                        <m:t>=</m:t>
                      </m:r>
                      <m:r>
                        <m:rPr>
                          <m:sty m:val="p"/>
                        </m:rPr>
                        <a:rPr lang="en-US" sz="1800">
                          <a:latin typeface="Cambria Math" panose="02040503050406030204" pitchFamily="18" charset="0"/>
                        </a:rPr>
                        <m:t>linear</m:t>
                      </m:r>
                      <m:d>
                        <m:dPr>
                          <m:ctrlPr>
                            <a:rPr lang="en-US" sz="1800" i="1">
                              <a:latin typeface="Cambria Math" panose="02040503050406030204" pitchFamily="18" charset="0"/>
                            </a:rPr>
                          </m:ctrlPr>
                        </m:dPr>
                        <m:e>
                          <m:r>
                            <a:rPr lang="en-US" sz="1800" b="1" i="1">
                              <a:latin typeface="Cambria Math" panose="02040503050406030204" pitchFamily="18" charset="0"/>
                            </a:rPr>
                            <m:t>𝒁</m:t>
                          </m:r>
                        </m:e>
                      </m:d>
                      <m:r>
                        <a:rPr lang="en-US" sz="1800" i="1">
                          <a:latin typeface="Cambria Math" panose="02040503050406030204" pitchFamily="18" charset="0"/>
                        </a:rPr>
                        <m:t>=</m:t>
                      </m:r>
                      <m:r>
                        <m:rPr>
                          <m:sty m:val="p"/>
                        </m:rPr>
                        <a:rPr lang="en-US" sz="1800">
                          <a:latin typeface="Cambria Math" panose="02040503050406030204" pitchFamily="18" charset="0"/>
                        </a:rPr>
                        <m:t>FFN</m:t>
                      </m:r>
                      <m:d>
                        <m:dPr>
                          <m:ctrlPr>
                            <a:rPr lang="en-US" sz="1800" i="1">
                              <a:latin typeface="Cambria Math" panose="02040503050406030204" pitchFamily="18" charset="0"/>
                            </a:rPr>
                          </m:ctrlPr>
                        </m:dPr>
                        <m:e>
                          <m:r>
                            <a:rPr lang="en-US" sz="1800" b="1" i="1">
                              <a:latin typeface="Cambria Math" panose="02040503050406030204" pitchFamily="18" charset="0"/>
                            </a:rPr>
                            <m:t>𝒁</m:t>
                          </m:r>
                        </m:e>
                      </m:d>
                    </m:oMath>
                  </m:oMathPara>
                </a14:m>
                <a:endParaRPr lang="en-US" sz="1800" dirty="0"/>
              </a:p>
              <a:p>
                <a:pPr marL="0" indent="0">
                  <a:buNone/>
                </a:pPr>
                <a:r>
                  <a:rPr lang="en-US" sz="1800" dirty="0"/>
                  <a:t>In practice, </a:t>
                </a:r>
                <a:r>
                  <a:rPr lang="en-US" sz="1800" b="1" i="1" dirty="0"/>
                  <a:t>Z</a:t>
                </a:r>
                <a:r>
                  <a:rPr lang="en-US" sz="1800" dirty="0"/>
                  <a:t> is flattened into long vector because </a:t>
                </a:r>
                <a:r>
                  <a:rPr lang="en-US" sz="1800" b="1" i="1" dirty="0"/>
                  <a:t>w</a:t>
                </a:r>
                <a:r>
                  <a:rPr lang="en-US" sz="1800" dirty="0"/>
                  <a:t> is vector too so that FNN can be implemented. After token weight vector </a:t>
                </a:r>
                <a:r>
                  <a:rPr lang="en-US" sz="1800" b="1" i="1" dirty="0"/>
                  <a:t>w</a:t>
                </a:r>
                <a:r>
                  <a:rPr lang="en-US" sz="1800" dirty="0"/>
                  <a:t> is determined, it is easily converted into output probability vector </a:t>
                </a:r>
                <a:r>
                  <a:rPr lang="en-US" sz="1800" b="1" i="1" dirty="0"/>
                  <a:t>p</a:t>
                </a:r>
                <a:r>
                  <a:rPr lang="en-US" sz="1800" dirty="0"/>
                  <a:t> = (</a:t>
                </a:r>
                <a:r>
                  <a:rPr lang="en-US" sz="1800" i="1" dirty="0"/>
                  <a:t>p</a:t>
                </a:r>
                <a:r>
                  <a:rPr lang="en-US" sz="1800" baseline="-25000" dirty="0"/>
                  <a:t>1</a:t>
                </a:r>
                <a:r>
                  <a:rPr lang="en-US" sz="1800" dirty="0"/>
                  <a:t>, </a:t>
                </a:r>
                <a:r>
                  <a:rPr lang="en-US" sz="1800" i="1" dirty="0"/>
                  <a:t>p</a:t>
                </a:r>
                <a:r>
                  <a:rPr lang="en-US" sz="1800" baseline="-25000" dirty="0"/>
                  <a:t>2</a:t>
                </a:r>
                <a:r>
                  <a:rPr lang="en-US" sz="1800" dirty="0"/>
                  <a:t>,…, </a:t>
                </a:r>
                <a:r>
                  <a:rPr lang="en-US" sz="1800" i="1" dirty="0" err="1"/>
                  <a:t>p</a:t>
                </a:r>
                <a:r>
                  <a:rPr lang="en-US" sz="1800" baseline="-25000" dirty="0" err="1"/>
                  <a:t>|Ω</a:t>
                </a:r>
                <a:r>
                  <a:rPr lang="en-US" sz="1800" baseline="-25000" dirty="0"/>
                  <a:t>|</a:t>
                </a:r>
                <a:r>
                  <a:rPr lang="en-US" sz="1800" dirty="0"/>
                  <a:t>)</a:t>
                </a:r>
                <a:r>
                  <a:rPr lang="en-US" sz="1800" i="1" baseline="30000" dirty="0"/>
                  <a:t>T</a:t>
                </a:r>
                <a:r>
                  <a:rPr lang="en-US" sz="1800" dirty="0"/>
                  <a:t> where each element </a:t>
                </a:r>
                <a:r>
                  <a:rPr lang="en-US" sz="1800" i="1" dirty="0"/>
                  <a:t>p</a:t>
                </a:r>
                <a:r>
                  <a:rPr lang="en-US" sz="1800" i="1" baseline="-25000" dirty="0"/>
                  <a:t>i</a:t>
                </a:r>
                <a:r>
                  <a:rPr lang="en-US" sz="1800" dirty="0"/>
                  <a:t> is probability of the </a:t>
                </a:r>
                <a:r>
                  <a:rPr lang="en-US" sz="1800" i="1" dirty="0" err="1"/>
                  <a:t>i</a:t>
                </a:r>
                <a:r>
                  <a:rPr lang="en-US" sz="1800" baseline="30000" dirty="0" err="1"/>
                  <a:t>th</a:t>
                </a:r>
                <a:r>
                  <a:rPr lang="en-US" sz="1800" dirty="0"/>
                  <a:t> word/token in vocabulary when sentence/sequence </a:t>
                </a:r>
                <a:r>
                  <a:rPr lang="en-US" sz="1800" b="1" i="1" dirty="0"/>
                  <a:t>Z</a:t>
                </a:r>
                <a:r>
                  <a:rPr lang="en-US" sz="1800" dirty="0"/>
                  <a:t> is raised (</a:t>
                </a:r>
                <a:r>
                  <a:rPr lang="en-US" sz="1800" dirty="0" err="1"/>
                  <a:t>Alammar</a:t>
                </a:r>
                <a:r>
                  <a:rPr lang="en-US" sz="1800" dirty="0"/>
                  <a:t>, 2018). If the </a:t>
                </a:r>
                <a:r>
                  <a:rPr lang="en-US" sz="1800" i="1" dirty="0" err="1"/>
                  <a:t>t</a:t>
                </a:r>
                <a:r>
                  <a:rPr lang="en-US" sz="1800" baseline="30000" dirty="0" err="1"/>
                  <a:t>th</a:t>
                </a:r>
                <a:r>
                  <a:rPr lang="en-US" sz="1800" dirty="0"/>
                  <a:t> word is issued, its probability </a:t>
                </a:r>
                <a:r>
                  <a:rPr lang="en-US" sz="1800" i="1" dirty="0" err="1"/>
                  <a:t>p</a:t>
                </a:r>
                <a:r>
                  <a:rPr lang="en-US" sz="1800" i="1" baseline="-25000" dirty="0" err="1"/>
                  <a:t>t</a:t>
                </a:r>
                <a:r>
                  <a:rPr lang="en-US" sz="1800" dirty="0"/>
                  <a:t> is 1 and other probabilities are 0.</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b="1" i="1">
                              <a:latin typeface="Cambria Math" panose="02040503050406030204" pitchFamily="18" charset="0"/>
                            </a:rPr>
                          </m:ctrlPr>
                        </m:mPr>
                        <m:mr>
                          <m:e>
                            <m:r>
                              <a:rPr lang="en-US" sz="1800" b="1" i="1">
                                <a:latin typeface="Cambria Math" panose="02040503050406030204" pitchFamily="18" charset="0"/>
                              </a:rPr>
                              <m:t>𝒑</m:t>
                            </m:r>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b="1" i="1">
                                    <a:latin typeface="Cambria Math" panose="02040503050406030204" pitchFamily="18" charset="0"/>
                                  </a:rPr>
                                  <m:t>𝒘</m:t>
                                </m:r>
                              </m:e>
                            </m:d>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e>
                        </m:mr>
                        <m:m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f>
                              <m:fPr>
                                <m:ctrlPr>
                                  <a:rPr lang="en-US" sz="1800" i="1">
                                    <a:latin typeface="Cambria Math" panose="02040503050406030204" pitchFamily="18" charset="0"/>
                                  </a:rPr>
                                </m:ctrlPr>
                              </m:fPr>
                              <m:num>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𝑖</m:t>
                                        </m:r>
                                      </m:sub>
                                    </m:sSub>
                                  </m:e>
                                </m:d>
                              </m:num>
                              <m:den>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𝑙</m:t>
                                    </m:r>
                                    <m:r>
                                      <a:rPr lang="en-US" sz="1800" i="1">
                                        <a:latin typeface="Cambria Math" panose="02040503050406030204" pitchFamily="18" charset="0"/>
                                      </a:rPr>
                                      <m:t>=1</m:t>
                                    </m:r>
                                  </m:sub>
                                  <m:sup>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p>
                                  <m:e>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𝑙</m:t>
                                            </m:r>
                                          </m:sub>
                                        </m:sSub>
                                      </m:e>
                                    </m:d>
                                  </m:e>
                                </m:nary>
                              </m:den>
                            </m:f>
                          </m:e>
                        </m:mr>
                      </m:m>
                    </m:oMath>
                  </m:oMathPara>
                </a14:m>
                <a:endParaRPr lang="en-US" sz="1800" dirty="0" smtClean="0"/>
              </a:p>
              <a:p>
                <a:pPr marL="0" indent="0">
                  <a:buNone/>
                </a:pPr>
                <a:r>
                  <a:rPr lang="en-US" sz="1800" dirty="0"/>
                  <a:t>Consequently, the next token which is predicted in STM for example is the one whose probability is highest, which means that the largest element in </a:t>
                </a:r>
                <a:r>
                  <a:rPr lang="en-US" sz="1800" b="1" i="1" dirty="0"/>
                  <a:t>p</a:t>
                </a:r>
                <a:r>
                  <a:rPr lang="en-US" sz="1800" dirty="0"/>
                  <a:t> need to be found for STM translation after linear component </a:t>
                </a:r>
                <a:r>
                  <a:rPr lang="en-US" sz="1800" b="1" i="1" dirty="0"/>
                  <a:t>w</a:t>
                </a:r>
                <a:r>
                  <a:rPr lang="en-US" sz="1800" dirty="0"/>
                  <a:t> and output probability </a:t>
                </a:r>
                <a:r>
                  <a:rPr lang="en-US" sz="1800" b="1" i="1" dirty="0"/>
                  <a:t>p</a:t>
                </a:r>
                <a:r>
                  <a:rPr lang="en-US" sz="1800" dirty="0"/>
                  <a:t> are evaluated given </a:t>
                </a:r>
                <a:r>
                  <a:rPr lang="en-US" sz="1800" b="1" i="1" dirty="0"/>
                  <a:t>Z</a:t>
                </a:r>
                <a:r>
                  <a:rPr lang="en-US" sz="1800" dirty="0"/>
                  <a:t> which in turn determined based on source sequence </a:t>
                </a:r>
                <a:r>
                  <a:rPr lang="en-US" sz="1800" b="1" i="1" dirty="0"/>
                  <a:t>X</a:t>
                </a:r>
                <a:r>
                  <a:rPr lang="en-US" sz="1800" dirty="0"/>
                  <a:t> and target sequence </a:t>
                </a:r>
                <a:r>
                  <a:rPr lang="en-US" sz="1800" b="1" i="1" dirty="0"/>
                  <a:t>Y</a:t>
                </a:r>
                <a:r>
                  <a:rPr lang="en-US" sz="1800" dirty="0"/>
                  <a:t> via mechanism encoder/decoder and attention.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46</a:t>
            </a:fld>
            <a:endParaRPr lang="en-US"/>
          </a:p>
        </p:txBody>
      </p:sp>
    </p:spTree>
    <p:extLst>
      <p:ext uri="{BB962C8B-B14F-4D97-AF65-F5344CB8AC3E}">
        <p14:creationId xmlns:p14="http://schemas.microsoft.com/office/powerpoint/2010/main" val="2414108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19280" cy="5176066"/>
              </a:xfrm>
            </p:spPr>
            <p:txBody>
              <a:bodyPr>
                <a:noAutofit/>
              </a:bodyPr>
              <a:lstStyle/>
              <a:p>
                <a:pPr marL="0" indent="0">
                  <a:buNone/>
                </a:pPr>
                <a:r>
                  <a:rPr lang="en-US" sz="2000" dirty="0"/>
                  <a:t>It is not difficult to learn linear component FFN(</a:t>
                </a:r>
                <a:r>
                  <a:rPr lang="en-US" sz="2000" b="1" i="1" dirty="0"/>
                  <a:t>Z</a:t>
                </a:r>
                <a:r>
                  <a:rPr lang="en-US" sz="2000" dirty="0"/>
                  <a:t>) by backpropagation algorithm associated stochastic gradient descent (SGD) method. Concretely, the following cross-entropy </a:t>
                </a:r>
                <a:r>
                  <a:rPr lang="en-US" sz="2000" i="1" dirty="0"/>
                  <a:t>L</a:t>
                </a:r>
                <a:r>
                  <a:rPr lang="en-US" sz="2000" dirty="0"/>
                  <a:t>(</a:t>
                </a:r>
                <a:r>
                  <a:rPr lang="en-US" sz="2000" b="1" i="1" dirty="0"/>
                  <a:t>p</a:t>
                </a:r>
                <a:r>
                  <a:rPr lang="en-US" sz="2000" dirty="0"/>
                  <a:t> | Θ) is minimized so as to train FFN(</a:t>
                </a:r>
                <a:r>
                  <a:rPr lang="en-US" sz="2000" b="1" i="1" dirty="0"/>
                  <a:t>Z</a:t>
                </a:r>
                <a:r>
                  <a:rPr lang="en-US" sz="2000" dirty="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r>
                            <m:rPr>
                              <m:sty m:val="p"/>
                            </m:rPr>
                            <a:rPr lang="en-US" sz="2000">
                              <a:latin typeface="Cambria Math" panose="02040503050406030204" pitchFamily="18" charset="0"/>
                            </a:rPr>
                            <m:t>log</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d>
                        </m:e>
                      </m:nary>
                    </m:oMath>
                  </m:oMathPara>
                </a14:m>
                <a:endParaRPr lang="en-US" sz="2000" dirty="0"/>
              </a:p>
              <a:p>
                <a:pPr marL="0" indent="0">
                  <a:buNone/>
                </a:pPr>
                <a:r>
                  <a:rPr lang="en-US" sz="2000" dirty="0"/>
                  <a:t>Where Θ is parameter of FFN(</a:t>
                </a:r>
                <a:r>
                  <a:rPr lang="en-US" sz="2000" b="1" i="1" dirty="0"/>
                  <a:t>Z</a:t>
                </a:r>
                <a:r>
                  <a:rPr lang="en-US" sz="2000" dirty="0"/>
                  <a:t>) and the vector </a:t>
                </a:r>
                <a:r>
                  <a:rPr lang="en-US" sz="2000" b="1" i="1" dirty="0"/>
                  <a:t>q</a:t>
                </a:r>
                <a:r>
                  <a:rPr lang="en-US" sz="2000" dirty="0"/>
                  <a:t> = (</a:t>
                </a:r>
                <a:r>
                  <a:rPr lang="en-US" sz="2000" i="1" dirty="0"/>
                  <a:t>q</a:t>
                </a:r>
                <a:r>
                  <a:rPr lang="en-US" sz="2000" baseline="-25000" dirty="0"/>
                  <a:t>1</a:t>
                </a:r>
                <a:r>
                  <a:rPr lang="en-US" sz="2000" dirty="0"/>
                  <a:t>, </a:t>
                </a:r>
                <a:r>
                  <a:rPr lang="en-US" sz="2000" i="1" dirty="0"/>
                  <a:t>q</a:t>
                </a:r>
                <a:r>
                  <a:rPr lang="en-US" sz="2000" baseline="-25000" dirty="0"/>
                  <a:t>2</a:t>
                </a:r>
                <a:r>
                  <a:rPr lang="en-US" sz="2000" dirty="0"/>
                  <a:t>,…, </a:t>
                </a:r>
                <a:r>
                  <a:rPr lang="en-US" sz="2000" i="1" dirty="0" err="1"/>
                  <a:t>q</a:t>
                </a:r>
                <a:r>
                  <a:rPr lang="en-US" sz="2000" baseline="-25000" dirty="0" err="1"/>
                  <a:t>|Ω</a:t>
                </a:r>
                <a:r>
                  <a:rPr lang="en-US" sz="2000" baseline="-25000" dirty="0"/>
                  <a:t>|</a:t>
                </a:r>
                <a:r>
                  <a:rPr lang="en-US" sz="2000" dirty="0"/>
                  <a:t>)</a:t>
                </a:r>
                <a:r>
                  <a:rPr lang="en-US" sz="2000" i="1" baseline="30000" dirty="0"/>
                  <a:t>T</a:t>
                </a:r>
                <a:r>
                  <a:rPr lang="en-US" sz="2000" dirty="0"/>
                  <a:t> is binary vector from sample whose each element </a:t>
                </a:r>
                <a:r>
                  <a:rPr lang="en-US" sz="2000" i="1" dirty="0"/>
                  <a:t>q</a:t>
                </a:r>
                <a:r>
                  <a:rPr lang="en-US" sz="2000" i="1" baseline="-25000" dirty="0"/>
                  <a:t>i</a:t>
                </a:r>
                <a:r>
                  <a:rPr lang="en-US" sz="2000" dirty="0"/>
                  <a:t> has binary values {0, 1} indicating whether the </a:t>
                </a:r>
                <a:r>
                  <a:rPr lang="en-US" sz="2000" i="1" dirty="0" err="1"/>
                  <a:t>i</a:t>
                </a:r>
                <a:r>
                  <a:rPr lang="en-US" sz="2000" baseline="30000" dirty="0" err="1"/>
                  <a:t>th</a:t>
                </a:r>
                <a:r>
                  <a:rPr lang="en-US" sz="2000" dirty="0"/>
                  <a:t> token/word exists. For example, give sequence/sentence (“I”, “am”, “a”, “student”)</a:t>
                </a:r>
                <a:r>
                  <a:rPr lang="en-US" sz="2000" i="1" baseline="30000" dirty="0"/>
                  <a:t>T</a:t>
                </a:r>
                <a:r>
                  <a:rPr lang="en-US" sz="2000" dirty="0"/>
                  <a:t>, if there is only one token/word “I” in sample sentence, the binary vector will be </a:t>
                </a:r>
                <a:r>
                  <a:rPr lang="en-US" sz="2000" b="1" i="1" dirty="0"/>
                  <a:t>q</a:t>
                </a:r>
                <a:r>
                  <a:rPr lang="en-US" sz="2000" dirty="0"/>
                  <a:t> = (1, 0, 0, 0)</a:t>
                </a:r>
                <a:r>
                  <a:rPr lang="en-US" sz="2000" i="1" baseline="30000" dirty="0"/>
                  <a:t>T</a:t>
                </a:r>
                <a:r>
                  <a:rPr lang="en-US" sz="2000" dirty="0"/>
                  <a:t>. If three words “I”, “am”, and “student” are mutually existent, the binary vector will be </a:t>
                </a:r>
                <a:r>
                  <a:rPr lang="en-US" sz="2000" b="1" i="1" dirty="0"/>
                  <a:t>q</a:t>
                </a:r>
                <a:r>
                  <a:rPr lang="en-US" sz="2000" dirty="0"/>
                  <a:t> = (1, 1, 0, 1)</a:t>
                </a:r>
                <a:r>
                  <a:rPr lang="en-US" sz="2000" i="1" baseline="30000" dirty="0"/>
                  <a:t>T</a:t>
                </a:r>
                <a:r>
                  <a:rPr lang="en-US" sz="2000" dirty="0"/>
                  <a:t>. When SGD is applied into minimizing the cross-entropy, partial gradient of </a:t>
                </a:r>
                <a:r>
                  <a:rPr lang="en-US" sz="2000" i="1" dirty="0"/>
                  <a:t>L</a:t>
                </a:r>
                <a:r>
                  <a:rPr lang="en-US" sz="2000" dirty="0"/>
                  <a:t>(</a:t>
                </a:r>
                <a:r>
                  <a:rPr lang="en-US" sz="2000" b="1" i="1" dirty="0"/>
                  <a:t>p</a:t>
                </a:r>
                <a:r>
                  <a:rPr lang="en-US" sz="2000" dirty="0"/>
                  <a:t> | Θ) with regard to </a:t>
                </a:r>
                <a:r>
                  <a:rPr lang="en-US" sz="2000" i="1" dirty="0" err="1"/>
                  <a:t>w</a:t>
                </a:r>
                <a:r>
                  <a:rPr lang="en-US" sz="2000" i="1" baseline="-25000" dirty="0" err="1"/>
                  <a:t>j</a:t>
                </a:r>
                <a:r>
                  <a:rPr lang="en-US" sz="2000" dirty="0"/>
                  <a:t> is:</a:t>
                </a:r>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𝑗</m:t>
                                  </m:r>
                                </m:sub>
                              </m:sSub>
                            </m:e>
                          </m:d>
                        </m:e>
                      </m:nary>
                    </m:oMath>
                  </m:oMathPara>
                </a14:m>
                <a:endParaRPr lang="en-US" sz="2000" dirty="0"/>
              </a:p>
              <a:p>
                <a:pPr marL="0" indent="0">
                  <a:buNone/>
                </a:pPr>
                <a:r>
                  <a:rPr lang="en-US" sz="20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1 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r>
                              <m:e>
                                <m:r>
                                  <a:rPr lang="en-US" sz="2000" i="1">
                                    <a:latin typeface="Cambria Math" panose="02040503050406030204" pitchFamily="18" charset="0"/>
                                  </a:rPr>
                                  <m:t>0 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19280" cy="5176066"/>
              </a:xfrm>
              <a:blipFill>
                <a:blip r:embed="rId2"/>
                <a:stretch>
                  <a:fillRect l="-507" t="-589" r="-507" b="-8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1241435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50" dirty="0"/>
                  <a:t>Proof,</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𝑑</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𝑑</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1</m:t>
                              </m:r>
                            </m:num>
                            <m:den>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oMath>
                  </m:oMathPara>
                </a14:m>
                <a:endParaRPr lang="en-US" sz="1850" dirty="0"/>
              </a:p>
              <a:p>
                <a:pPr marL="0" indent="0">
                  <a:buNone/>
                </a:pPr>
                <a:r>
                  <a:rPr lang="en-US" sz="1850" dirty="0"/>
                  <a:t>Due to:</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𝑖</m:t>
                                      </m:r>
                                    </m:sub>
                                  </m:sSub>
                                </m:e>
                              </m:d>
                            </m:num>
                            <m:den>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𝑙</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𝑙</m:t>
                                          </m:r>
                                        </m:sub>
                                      </m:sSub>
                                    </m:e>
                                  </m:d>
                                </m:e>
                              </m:nary>
                            </m:den>
                          </m:f>
                        </m:e>
                      </m:d>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oMath>
                  </m:oMathPara>
                </a14:m>
                <a:endParaRPr lang="en-US" sz="1850" dirty="0"/>
              </a:p>
              <a:p>
                <a:pPr marL="0" indent="0">
                  <a:buNone/>
                </a:pPr>
                <a:r>
                  <a:rPr lang="en-US" sz="185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e>
                      </m:nary>
                      <m:r>
                        <a:rPr lang="en-US" sz="1850" i="1">
                          <a:latin typeface="Cambria Math" panose="02040503050406030204" pitchFamily="18" charset="0"/>
                        </a:rPr>
                        <m:t>∎</m:t>
                      </m:r>
                    </m:oMath>
                  </m:oMathPara>
                </a14:m>
                <a:endParaRPr lang="en-US" sz="1850" dirty="0"/>
              </a:p>
              <a:p>
                <a:pPr marL="0" indent="0">
                  <a:buNone/>
                </a:pPr>
                <a:r>
                  <a:rPr lang="en-US" sz="1850" dirty="0"/>
                  <a:t>So that gradient of </a:t>
                </a:r>
                <a:r>
                  <a:rPr lang="en-US" sz="1850" i="1" dirty="0"/>
                  <a:t>L</a:t>
                </a:r>
                <a:r>
                  <a:rPr lang="en-US" sz="1850" dirty="0"/>
                  <a:t>(</a:t>
                </a:r>
                <a:r>
                  <a:rPr lang="en-US" sz="1850" b="1" i="1" dirty="0"/>
                  <a:t>p</a:t>
                </a:r>
                <a:r>
                  <a:rPr lang="en-US" sz="1850" dirty="0"/>
                  <a:t> | Θ) with regard to </a:t>
                </a:r>
                <a:r>
                  <a:rPr lang="en-US" sz="1850" b="1" i="1" dirty="0"/>
                  <a:t>w</a:t>
                </a:r>
                <a:r>
                  <a:rPr lang="en-US" sz="1850" dirty="0"/>
                  <a:t> is:</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1</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2</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b>
                                  </m:sSub>
                                </m:den>
                              </m:f>
                            </m:e>
                          </m:d>
                        </m:e>
                        <m:sup>
                          <m:r>
                            <a:rPr lang="en-US" sz="1850" i="1">
                              <a:latin typeface="Cambria Math" panose="02040503050406030204" pitchFamily="18" charset="0"/>
                            </a:rPr>
                            <m:t>𝑇</m:t>
                          </m:r>
                        </m:sup>
                      </m:sSup>
                    </m:oMath>
                  </m:oMathPara>
                </a14:m>
                <a:endParaRPr lang="en-US" sz="1850" dirty="0"/>
              </a:p>
              <a:p>
                <a:pPr marL="0" indent="0">
                  <a:buNone/>
                </a:pPr>
                <a:r>
                  <a:rPr lang="en-US" sz="185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Θ</m:t>
                      </m:r>
                      <m:r>
                        <a:rPr lang="en-US" sz="1850" i="1">
                          <a:latin typeface="Cambria Math" panose="02040503050406030204" pitchFamily="18" charset="0"/>
                        </a:rPr>
                        <m:t>=</m:t>
                      </m:r>
                      <m:r>
                        <m:rPr>
                          <m:sty m:val="p"/>
                        </m:rPr>
                        <a:rPr lang="en-US" sz="1850">
                          <a:latin typeface="Cambria Math" panose="02040503050406030204" pitchFamily="18" charset="0"/>
                        </a:rPr>
                        <m:t>Θ</m:t>
                      </m:r>
                      <m:r>
                        <a:rPr lang="en-US" sz="1850" i="1">
                          <a:latin typeface="Cambria Math" panose="02040503050406030204" pitchFamily="18" charset="0"/>
                        </a:rPr>
                        <m:t>−</m:t>
                      </m:r>
                      <m:r>
                        <a:rPr lang="en-US" sz="1850" i="1">
                          <a:latin typeface="Cambria Math" panose="02040503050406030204" pitchFamily="18" charset="0"/>
                        </a:rPr>
                        <m:t>𝛾</m:t>
                      </m:r>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oMath>
                  </m:oMathPara>
                </a14:m>
                <a:endParaRPr lang="en-US" sz="1850" dirty="0"/>
              </a:p>
              <a:p>
                <a:pPr marL="0" indent="0">
                  <a:buNone/>
                </a:pPr>
                <a:r>
                  <a:rPr lang="en-US" sz="1850" dirty="0"/>
                  <a:t>Where </a:t>
                </a:r>
                <a:r>
                  <a:rPr lang="en-US" sz="1850" i="1" dirty="0"/>
                  <a:t>γ</a:t>
                </a:r>
                <a:r>
                  <a:rPr lang="en-US" sz="1850" dirty="0"/>
                  <a:t> (0 &lt; </a:t>
                </a:r>
                <a:r>
                  <a:rPr lang="en-US" sz="1850" i="1" dirty="0"/>
                  <a:t>γ</a:t>
                </a:r>
                <a:r>
                  <a:rPr lang="en-US" sz="1850" dirty="0"/>
                  <a:t> ≤ 1) is learning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455" t="-707" b="-61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15836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00" dirty="0"/>
              <a:t>For STM example, given French source sentence “Je </a:t>
            </a:r>
            <a:r>
              <a:rPr lang="en-US" sz="1800" dirty="0" err="1"/>
              <a:t>suis</a:t>
            </a:r>
            <a:r>
              <a:rPr lang="en-US" sz="1800" dirty="0"/>
              <a:t> </a:t>
            </a:r>
            <a:r>
              <a:rPr lang="en-US" sz="1800" dirty="0" err="1"/>
              <a:t>étudiant</a:t>
            </a:r>
            <a:r>
              <a:rPr lang="en-US" sz="1800" dirty="0"/>
              <a:t>” (</a:t>
            </a:r>
            <a:r>
              <a:rPr lang="en-US" sz="1800" dirty="0" err="1"/>
              <a:t>Alammar</a:t>
            </a:r>
            <a:r>
              <a:rPr lang="en-US" sz="1800" dirty="0"/>
              <a:t>, 2018) is translated into English target sentence “I am a student” (</a:t>
            </a:r>
            <a:r>
              <a:rPr lang="en-US" sz="1800" dirty="0" err="1"/>
              <a:t>Alammar</a:t>
            </a:r>
            <a:r>
              <a:rPr lang="en-US" sz="1800" dirty="0"/>
              <a:t>, 2018) by transformer which is trained with corpus before (transformer was determined), which goes through following rounds:</a:t>
            </a:r>
          </a:p>
          <a:p>
            <a:pPr marL="0" indent="0">
              <a:buNone/>
            </a:pPr>
            <a:r>
              <a:rPr lang="en-US" sz="1800" u="sng" dirty="0"/>
              <a:t>Round 1</a:t>
            </a:r>
            <a:r>
              <a:rPr lang="en-US" sz="1800" dirty="0"/>
              <a:t>:</a:t>
            </a:r>
          </a:p>
          <a:p>
            <a:pPr marL="457200"/>
            <a:r>
              <a:rPr lang="en-US" sz="1800" dirty="0" smtClean="0"/>
              <a:t>French </a:t>
            </a:r>
            <a:r>
              <a:rPr lang="en-US" sz="1800" dirty="0"/>
              <a:t>source sentence “Je </a:t>
            </a:r>
            <a:r>
              <a:rPr lang="en-US" sz="1800" dirty="0" err="1"/>
              <a:t>suis</a:t>
            </a:r>
            <a:r>
              <a:rPr lang="en-US" sz="1800" dirty="0"/>
              <a:t> </a:t>
            </a:r>
            <a:r>
              <a:rPr lang="en-US" sz="1800" dirty="0" err="1"/>
              <a:t>étudiant</a:t>
            </a:r>
            <a:r>
              <a:rPr lang="en-US" sz="1800" dirty="0"/>
              <a:t>” coded by sentence/sequence matrix </a:t>
            </a:r>
            <a:r>
              <a:rPr lang="en-US" sz="1800" b="1" i="1" dirty="0"/>
              <a:t>X</a:t>
            </a:r>
            <a:r>
              <a:rPr lang="en-US" sz="1800" dirty="0"/>
              <a:t> = (</a:t>
            </a:r>
            <a:r>
              <a:rPr lang="en-US" sz="1800" b="1" i="1" dirty="0"/>
              <a:t>x</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x</a:t>
            </a:r>
            <a:r>
              <a:rPr lang="en-US" sz="1800" baseline="-25000" dirty="0"/>
              <a:t>2</a:t>
            </a:r>
            <a:r>
              <a:rPr lang="en-US" sz="1800" dirty="0"/>
              <a:t> = </a:t>
            </a:r>
            <a:r>
              <a:rPr lang="en-US" sz="1800" i="1" dirty="0"/>
              <a:t>c</a:t>
            </a:r>
            <a:r>
              <a:rPr lang="en-US" sz="1800" dirty="0"/>
              <a:t>(“je”), </a:t>
            </a:r>
            <a:r>
              <a:rPr lang="en-US" sz="1800" b="1" i="1" dirty="0"/>
              <a:t>x</a:t>
            </a:r>
            <a:r>
              <a:rPr lang="en-US" sz="1800" baseline="-25000" dirty="0"/>
              <a:t>3</a:t>
            </a:r>
            <a:r>
              <a:rPr lang="en-US" sz="1800" dirty="0"/>
              <a:t> = </a:t>
            </a:r>
            <a:r>
              <a:rPr lang="en-US" sz="1800" i="1" dirty="0"/>
              <a:t>c</a:t>
            </a:r>
            <a:r>
              <a:rPr lang="en-US" sz="1800" dirty="0"/>
              <a:t>(“</a:t>
            </a:r>
            <a:r>
              <a:rPr lang="en-US" sz="1800" dirty="0" err="1"/>
              <a:t>suis</a:t>
            </a:r>
            <a:r>
              <a:rPr lang="en-US" sz="1800" dirty="0"/>
              <a:t>”), </a:t>
            </a:r>
            <a:r>
              <a:rPr lang="en-US" sz="1800" b="1" i="1" dirty="0"/>
              <a:t>x</a:t>
            </a:r>
            <a:r>
              <a:rPr lang="en-US" sz="1800" baseline="-25000" dirty="0"/>
              <a:t>4</a:t>
            </a:r>
            <a:r>
              <a:rPr lang="en-US" sz="1800" dirty="0"/>
              <a:t> = </a:t>
            </a:r>
            <a:r>
              <a:rPr lang="en-US" sz="1800" i="1" dirty="0"/>
              <a:t>c</a:t>
            </a:r>
            <a:r>
              <a:rPr lang="en-US" sz="1800" dirty="0"/>
              <a:t>(“</a:t>
            </a:r>
            <a:r>
              <a:rPr lang="en-US" sz="1800" dirty="0" err="1"/>
              <a:t>étudiant</a:t>
            </a:r>
            <a:r>
              <a:rPr lang="en-US" sz="1800" dirty="0"/>
              <a:t>”), </a:t>
            </a:r>
            <a:r>
              <a:rPr lang="en-US" sz="1800" b="1" i="1" dirty="0"/>
              <a:t>x</a:t>
            </a:r>
            <a:r>
              <a:rPr lang="en-US" sz="1800" baseline="-25000" dirty="0"/>
              <a:t>5</a:t>
            </a:r>
            <a:r>
              <a:rPr lang="en-US" sz="1800" dirty="0"/>
              <a:t> = </a:t>
            </a:r>
            <a:r>
              <a:rPr lang="en-US" sz="1800" i="1" dirty="0"/>
              <a:t>c</a:t>
            </a:r>
            <a:r>
              <a:rPr lang="en-US" sz="1800" dirty="0"/>
              <a:t>(“&lt;</a:t>
            </a:r>
            <a:r>
              <a:rPr lang="en-US" sz="1800" dirty="0" err="1"/>
              <a:t>eos</a:t>
            </a:r>
            <a:r>
              <a:rPr lang="en-US" sz="1800" dirty="0"/>
              <a:t>&gt;”))</a:t>
            </a:r>
            <a:r>
              <a:rPr lang="en-US" sz="1800" i="1" baseline="30000" dirty="0"/>
              <a:t>T</a:t>
            </a:r>
            <a:r>
              <a:rPr lang="en-US" sz="1800" dirty="0"/>
              <a:t> where </a:t>
            </a:r>
            <a:r>
              <a:rPr lang="en-US" sz="1800" i="1" dirty="0"/>
              <a:t>c</a:t>
            </a:r>
            <a:r>
              <a:rPr lang="en-US" sz="1800" dirty="0"/>
              <a:t>(.) is embedding numeric vector of given word with note that words “&lt;</a:t>
            </a:r>
            <a:r>
              <a:rPr lang="en-US" sz="1800" dirty="0" err="1"/>
              <a:t>bos</a:t>
            </a:r>
            <a:r>
              <a:rPr lang="en-US" sz="1800" dirty="0"/>
              <a:t>&gt;” and “&lt;</a:t>
            </a:r>
            <a:r>
              <a:rPr lang="en-US" sz="1800" dirty="0" err="1"/>
              <a:t>eos</a:t>
            </a:r>
            <a:r>
              <a:rPr lang="en-US" sz="1800" dirty="0"/>
              <a:t>&gt;” are special predefined words indicating the beginning of sentence and the end of sentence, respectively. As a convention, </a:t>
            </a:r>
            <a:r>
              <a:rPr lang="en-US" sz="1800" i="1" dirty="0"/>
              <a:t>c</a:t>
            </a:r>
            <a:r>
              <a:rPr lang="en-US" sz="1800" dirty="0"/>
              <a:t>(.) is called word/token vector whose dimension can be </a:t>
            </a:r>
            <a:r>
              <a:rPr lang="en-US" sz="1800" i="1" dirty="0" err="1"/>
              <a:t>d</a:t>
            </a:r>
            <a:r>
              <a:rPr lang="en-US" sz="1800" i="1" baseline="-25000" dirty="0" err="1"/>
              <a:t>m</a:t>
            </a:r>
            <a:r>
              <a:rPr lang="en-US" sz="1800" dirty="0"/>
              <a:t>=512. If predefined sentence length is longer, redundant word vectors are set to be zeros, for example, let </a:t>
            </a:r>
            <a:r>
              <a:rPr lang="en-US" sz="1800" b="1" i="1" dirty="0"/>
              <a:t>x</a:t>
            </a:r>
            <a:r>
              <a:rPr lang="en-US" sz="1800" baseline="-25000" dirty="0"/>
              <a:t>6</a:t>
            </a:r>
            <a:r>
              <a:rPr lang="en-US" sz="1800" dirty="0"/>
              <a:t> = </a:t>
            </a:r>
            <a:r>
              <a:rPr lang="en-US" sz="1800" b="1" dirty="0"/>
              <a:t>0</a:t>
            </a:r>
            <a:r>
              <a:rPr lang="en-US" sz="1800" dirty="0"/>
              <a:t>, </a:t>
            </a:r>
            <a:r>
              <a:rPr lang="en-US" sz="1800" b="1" i="1" dirty="0"/>
              <a:t>x</a:t>
            </a:r>
            <a:r>
              <a:rPr lang="en-US" sz="1800" baseline="-25000" dirty="0"/>
              <a:t>7</a:t>
            </a:r>
            <a:r>
              <a:rPr lang="en-US" sz="1800" dirty="0"/>
              <a:t> = </a:t>
            </a:r>
            <a:r>
              <a:rPr lang="en-US" sz="1800" b="1" dirty="0"/>
              <a:t>0</a:t>
            </a:r>
            <a:r>
              <a:rPr lang="en-US" sz="1800" dirty="0"/>
              <a:t>,…, </a:t>
            </a:r>
            <a:r>
              <a:rPr lang="en-US" sz="1800" b="1" i="1" dirty="0"/>
              <a:t>x</a:t>
            </a:r>
            <a:r>
              <a:rPr lang="en-US" sz="1800" baseline="-25000" dirty="0"/>
              <a:t>100</a:t>
            </a:r>
            <a:r>
              <a:rPr lang="en-US" sz="1800" dirty="0"/>
              <a:t> = </a:t>
            </a:r>
            <a:r>
              <a:rPr lang="en-US" sz="1800" b="1" dirty="0"/>
              <a:t>0</a:t>
            </a:r>
            <a:r>
              <a:rPr lang="en-US" sz="1800" dirty="0"/>
              <a:t> given the maximum number words in sentence is 100. These zero vectors do not affect decoder evaluation and training parameters.</a:t>
            </a:r>
          </a:p>
          <a:p>
            <a:pPr marL="457200"/>
            <a:r>
              <a:rPr lang="en-US" sz="1800" dirty="0"/>
              <a:t>Source sequence </a:t>
            </a:r>
            <a:r>
              <a:rPr lang="en-US" sz="1800" b="1" i="1" dirty="0"/>
              <a:t>X</a:t>
            </a:r>
            <a:r>
              <a:rPr lang="en-US" sz="1800" dirty="0"/>
              <a:t> is fed to encoder so as to produce encoder attention </a:t>
            </a:r>
            <a:r>
              <a:rPr lang="en-US" sz="1800" dirty="0" err="1"/>
              <a:t>EncoderAttention</a:t>
            </a:r>
            <a:r>
              <a:rPr lang="en-US" sz="1800" dirty="0"/>
              <a:t>(</a:t>
            </a:r>
            <a:r>
              <a:rPr lang="en-US" sz="1800" b="1" i="1" dirty="0"/>
              <a:t>X</a:t>
            </a:r>
            <a:r>
              <a:rPr lang="en-US" sz="1800" dirty="0" smtClean="0"/>
              <a:t>).</a:t>
            </a:r>
          </a:p>
          <a:p>
            <a:pPr marL="0" indent="0">
              <a:buNone/>
            </a:pPr>
            <a:r>
              <a:rPr lang="en-US" sz="1800" u="sng" dirty="0"/>
              <a:t>Round 2</a:t>
            </a:r>
            <a:r>
              <a:rPr lang="en-US" sz="1800" dirty="0"/>
              <a:t>:</a:t>
            </a:r>
          </a:p>
          <a:p>
            <a:pPr marL="457200" lvl="0"/>
            <a:r>
              <a:rPr lang="en-US" sz="1800" dirty="0"/>
              <a:t>English target sentence is coded by sequence/matrix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If predefined sentence length is longer, redundant word vectors are set to be zeros.</a:t>
            </a:r>
          </a:p>
          <a:p>
            <a:pPr marL="457200" lvl="0"/>
            <a:r>
              <a:rPr lang="en-US" sz="1800" dirty="0"/>
              <a:t>Target sequence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and encoder attention </a:t>
            </a:r>
            <a:r>
              <a:rPr lang="en-US" sz="1800" dirty="0" err="1"/>
              <a:t>EncoderAttention</a:t>
            </a:r>
            <a:r>
              <a:rPr lang="en-US" sz="1800" dirty="0"/>
              <a:t>(</a:t>
            </a:r>
            <a:r>
              <a:rPr lang="en-US" sz="1800" b="1" i="1" dirty="0"/>
              <a:t>X</a:t>
            </a:r>
            <a:r>
              <a:rPr lang="en-US" sz="1800" dirty="0"/>
              <a:t>) are fed to decoder so as to produce decode output </a:t>
            </a:r>
            <a:r>
              <a:rPr lang="en-US" sz="1800" b="1" i="1" dirty="0"/>
              <a:t>Z</a:t>
            </a:r>
            <a:r>
              <a:rPr lang="en-US" sz="1800" dirty="0"/>
              <a:t>.</a:t>
            </a:r>
          </a:p>
          <a:p>
            <a:pPr marL="457200" lvl="0"/>
            <a:r>
              <a:rPr lang="en-US" sz="1800" dirty="0"/>
              <a:t>Output </a:t>
            </a:r>
            <a:r>
              <a:rPr lang="en-US" sz="1800" b="1" i="1" dirty="0"/>
              <a:t>Z</a:t>
            </a:r>
            <a:r>
              <a:rPr lang="en-US" sz="1800" dirty="0"/>
              <a:t> goes through linear component </a:t>
            </a:r>
            <a:r>
              <a:rPr lang="en-US" sz="1800" b="1" i="1" dirty="0"/>
              <a:t>w</a:t>
            </a:r>
            <a:r>
              <a:rPr lang="en-US" sz="1800" dirty="0"/>
              <a:t> = linear(</a:t>
            </a:r>
            <a:r>
              <a:rPr lang="en-US" sz="1800" b="1" i="1" dirty="0"/>
              <a:t>Z</a:t>
            </a:r>
            <a:r>
              <a:rPr lang="en-US" sz="1800" dirty="0"/>
              <a:t>) and soft-max function component </a:t>
            </a:r>
            <a:r>
              <a:rPr lang="en-US" sz="1800" b="1" i="1" dirty="0"/>
              <a:t>p</a:t>
            </a:r>
            <a:r>
              <a:rPr lang="en-US" sz="1800" dirty="0"/>
              <a:t> = </a:t>
            </a:r>
            <a:r>
              <a:rPr lang="en-US" sz="1800" dirty="0" err="1"/>
              <a:t>softmax</a:t>
            </a:r>
            <a:r>
              <a:rPr lang="en-US" sz="1800" dirty="0"/>
              <a:t>(</a:t>
            </a:r>
            <a:r>
              <a:rPr lang="en-US" sz="1800" b="1" i="1" dirty="0"/>
              <a:t>w</a:t>
            </a:r>
            <a:r>
              <a:rPr lang="en-US" sz="1800" dirty="0"/>
              <a:t>) so as to find out the maximum probability </a:t>
            </a:r>
            <a:r>
              <a:rPr lang="en-US" sz="1800" i="1" dirty="0"/>
              <a:t>p</a:t>
            </a:r>
            <a:r>
              <a:rPr lang="en-US" sz="1800" i="1" baseline="-25000" dirty="0"/>
              <a:t>i</a:t>
            </a:r>
            <a:r>
              <a:rPr lang="en-US" sz="1800" dirty="0"/>
              <a:t> so that the </a:t>
            </a:r>
            <a:r>
              <a:rPr lang="en-US" sz="1800" i="1" dirty="0" err="1"/>
              <a:t>i</a:t>
            </a:r>
            <a:r>
              <a:rPr lang="en-US" sz="1800" baseline="30000" dirty="0" err="1"/>
              <a:t>th</a:t>
            </a:r>
            <a:r>
              <a:rPr lang="en-US" sz="1800" dirty="0"/>
              <a:t> associated word in vocabulary is “</a:t>
            </a:r>
            <a:r>
              <a:rPr lang="en-US" sz="1800" dirty="0" err="1"/>
              <a:t>i</a:t>
            </a:r>
            <a:r>
              <a:rPr lang="en-US" sz="1800" dirty="0"/>
              <a:t>”. As a result, the embedding numeric vector of the word “</a:t>
            </a:r>
            <a:r>
              <a:rPr lang="en-US" sz="1800" dirty="0" err="1"/>
              <a:t>i</a:t>
            </a:r>
            <a:r>
              <a:rPr lang="en-US" sz="1800" dirty="0"/>
              <a:t>” is added to target sequence so that we obtain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y</a:t>
            </a:r>
            <a:r>
              <a:rPr lang="en-US" sz="1800" baseline="-25000" dirty="0"/>
              <a:t>2</a:t>
            </a:r>
            <a:r>
              <a:rPr lang="en-US" sz="1800" dirty="0"/>
              <a:t> = </a:t>
            </a:r>
            <a:r>
              <a:rPr lang="en-US" sz="1800" i="1" dirty="0"/>
              <a:t>c</a:t>
            </a:r>
            <a:r>
              <a:rPr lang="en-US" sz="1800" dirty="0"/>
              <a:t>(“</a:t>
            </a:r>
            <a:r>
              <a:rPr lang="en-US" sz="1800" dirty="0" err="1"/>
              <a:t>i</a:t>
            </a:r>
            <a:r>
              <a:rPr lang="en-US" sz="1800" dirty="0"/>
              <a:t>”))</a:t>
            </a:r>
            <a:r>
              <a:rPr lang="en-US" sz="1800" i="1" baseline="30000" dirty="0"/>
              <a:t>T</a:t>
            </a:r>
            <a:r>
              <a:rPr lang="en-US" sz="1800" dirty="0"/>
              <a:t>.</a:t>
            </a:r>
          </a:p>
          <a:p>
            <a:pPr marL="457200"/>
            <a:endParaRPr lang="en-US" sz="18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49</a:t>
            </a:fld>
            <a:endParaRPr lang="en-US"/>
          </a:p>
        </p:txBody>
      </p:sp>
    </p:spTree>
    <p:extLst>
      <p:ext uri="{BB962C8B-B14F-4D97-AF65-F5344CB8AC3E}">
        <p14:creationId xmlns:p14="http://schemas.microsoft.com/office/powerpoint/2010/main" val="204543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050" dirty="0"/>
              <a:t>Although transformer can be applied into many areas, especially machine translation and computer vision, this report focuses on statistical machine translation (</a:t>
            </a:r>
            <a:r>
              <a:rPr lang="en-US" sz="2050" i="1" dirty="0"/>
              <a:t>STM</a:t>
            </a:r>
            <a:r>
              <a:rPr lang="en-US" sz="2050" dirty="0"/>
              <a:t>) because complex and different objects </a:t>
            </a:r>
            <a:r>
              <a:rPr lang="en-US" sz="2050" b="1" i="1" dirty="0"/>
              <a:t>x</a:t>
            </a:r>
            <a:r>
              <a:rPr lang="en-US" sz="2050" dirty="0"/>
              <a:t> and </a:t>
            </a:r>
            <a:r>
              <a:rPr lang="en-US" sz="2050" b="1" i="1" dirty="0"/>
              <a:t>y</a:t>
            </a:r>
            <a:r>
              <a:rPr lang="en-US" sz="2050" dirty="0"/>
              <a:t> in STM transformer are two sentences in two different languages where </a:t>
            </a:r>
            <a:r>
              <a:rPr lang="en-US" sz="2050" b="1" i="1" dirty="0"/>
              <a:t>x</a:t>
            </a:r>
            <a:r>
              <a:rPr lang="en-US" sz="2050" dirty="0"/>
              <a:t> is source language sentence and </a:t>
            </a:r>
            <a:r>
              <a:rPr lang="en-US" sz="2050" b="1" i="1" dirty="0"/>
              <a:t>y</a:t>
            </a:r>
            <a:r>
              <a:rPr lang="en-US" sz="2050" dirty="0"/>
              <a:t> is target language sentence. </a:t>
            </a:r>
            <a:r>
              <a:rPr lang="en-US" sz="2050" dirty="0" smtClean="0"/>
              <a:t>If </a:t>
            </a:r>
            <a:r>
              <a:rPr lang="en-US" sz="2050" dirty="0"/>
              <a:t>ordering of elements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vector </a:t>
            </a:r>
            <a:r>
              <a:rPr lang="en-US" sz="2050" b="1" i="1" dirty="0"/>
              <a:t>x</a:t>
            </a:r>
            <a:r>
              <a:rPr lang="en-US" sz="2050" i="1" baseline="-25000" dirty="0"/>
              <a:t> </a:t>
            </a:r>
            <a:r>
              <a:rPr lang="en-US" sz="2050" dirty="0"/>
              <a:t>/ </a:t>
            </a:r>
            <a:r>
              <a:rPr lang="en-US" sz="2050" b="1" i="1" dirty="0"/>
              <a:t>y</a:t>
            </a:r>
            <a:r>
              <a:rPr lang="en-US" sz="2050" dirty="0"/>
              <a:t> specifying sentence is concerned as ordering of words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a sentence, transformer will relate to </a:t>
            </a:r>
            <a:r>
              <a:rPr lang="en-US" sz="2050" i="1" dirty="0"/>
              <a:t>sequence generation</a:t>
            </a:r>
            <a:r>
              <a:rPr lang="en-US" sz="2050" dirty="0"/>
              <a:t>. Therefore, transformer as well as STM are inspired from sequence generation which, in turn, relates to recurrent neural network (</a:t>
            </a:r>
            <a:r>
              <a:rPr lang="en-US" sz="2050" i="1" dirty="0"/>
              <a:t>RNN</a:t>
            </a:r>
            <a:r>
              <a:rPr lang="en-US" sz="2050" dirty="0"/>
              <a:t>) as well as long short-term memory (</a:t>
            </a:r>
            <a:r>
              <a:rPr lang="en-US" sz="2050" i="1" dirty="0"/>
              <a:t>LSTM</a:t>
            </a:r>
            <a:r>
              <a:rPr lang="en-US" sz="2050" dirty="0"/>
              <a:t>) because sequence generation models are often implemented by RNN or LSTM. The most standard ANN/DNN called feedforward network (</a:t>
            </a:r>
            <a:r>
              <a:rPr lang="en-US" sz="2050" i="1" dirty="0"/>
              <a:t>FFN</a:t>
            </a:r>
            <a:r>
              <a:rPr lang="en-US" sz="2050" dirty="0"/>
              <a:t>) follows the one-way direction from input layer to hidden layers to output layer without reverse direction, which means that there is neither connections from output layer to hidden layers nor connections from hidden layers to input layers. In other words, there is no cycle in FFN, which cause the side-effect that it is difficult to model a sequence vector </a:t>
            </a:r>
            <a:r>
              <a:rPr lang="en-US" sz="2050" b="1" i="1" dirty="0"/>
              <a:t>x</a:t>
            </a:r>
            <a:r>
              <a:rPr lang="en-US" sz="2050" dirty="0"/>
              <a:t> = (</a:t>
            </a:r>
            <a:r>
              <a:rPr lang="en-US" sz="2050" i="1" dirty="0"/>
              <a:t>x</a:t>
            </a:r>
            <a:r>
              <a:rPr lang="en-US" sz="2050" baseline="-25000" dirty="0"/>
              <a:t>1</a:t>
            </a:r>
            <a:r>
              <a:rPr lang="en-US" sz="2050" dirty="0"/>
              <a:t>, </a:t>
            </a:r>
            <a:r>
              <a:rPr lang="en-US" sz="2050" i="1" dirty="0"/>
              <a:t>x</a:t>
            </a:r>
            <a:r>
              <a:rPr lang="en-US" sz="2050" baseline="-25000" dirty="0"/>
              <a:t>2</a:t>
            </a:r>
            <a:r>
              <a:rPr lang="en-US" sz="2050" dirty="0"/>
              <a:t>,…, </a:t>
            </a:r>
            <a:r>
              <a:rPr lang="en-US" sz="2050" i="1" dirty="0" err="1"/>
              <a:t>x</a:t>
            </a:r>
            <a:r>
              <a:rPr lang="en-US" sz="2050" i="1" baseline="-25000" dirty="0" err="1"/>
              <a:t>m</a:t>
            </a:r>
            <a:r>
              <a:rPr lang="en-US" sz="2050" dirty="0"/>
              <a:t>)</a:t>
            </a:r>
            <a:r>
              <a:rPr lang="en-US" sz="2050" i="1" baseline="30000" dirty="0"/>
              <a:t>T</a:t>
            </a:r>
            <a:r>
              <a:rPr lang="en-US" sz="2050" dirty="0"/>
              <a:t> like a sentence in natural language processing (NLP) because elements / words / terms / tokens </a:t>
            </a:r>
            <a:r>
              <a:rPr lang="en-US" sz="2050" i="1" dirty="0"/>
              <a:t>x</a:t>
            </a:r>
            <a:r>
              <a:rPr lang="en-US" sz="2050" i="1" baseline="-25000" dirty="0"/>
              <a:t>i</a:t>
            </a:r>
            <a:r>
              <a:rPr lang="en-US" sz="2050" dirty="0"/>
              <a:t> in such sequence/sentence vector have the same structure and every connection </a:t>
            </a:r>
            <a:r>
              <a:rPr lang="en-US" sz="2050" i="1" dirty="0"/>
              <a:t>x</a:t>
            </a:r>
            <a:r>
              <a:rPr lang="en-US" sz="2050" i="1" baseline="-25000" dirty="0"/>
              <a:t>i</a:t>
            </a:r>
            <a:r>
              <a:rPr lang="en-US" sz="2050" dirty="0"/>
              <a:t> → </a:t>
            </a:r>
            <a:r>
              <a:rPr lang="en-US" sz="2050" i="1" dirty="0"/>
              <a:t>x</a:t>
            </a:r>
            <a:r>
              <a:rPr lang="en-US" sz="2050" i="1" baseline="-25000" dirty="0"/>
              <a:t>i</a:t>
            </a:r>
            <a:r>
              <a:rPr lang="en-US" sz="2050" baseline="-25000" dirty="0"/>
              <a:t>+1</a:t>
            </a:r>
            <a:r>
              <a:rPr lang="en-US" sz="2050" dirty="0"/>
              <a:t> of two successive words </a:t>
            </a:r>
            <a:r>
              <a:rPr lang="en-US" sz="2050" i="1" dirty="0"/>
              <a:t>x</a:t>
            </a:r>
            <a:r>
              <a:rPr lang="en-US" sz="2050" i="1" baseline="-25000" dirty="0"/>
              <a:t>i</a:t>
            </a:r>
            <a:r>
              <a:rPr lang="en-US" sz="2050" dirty="0"/>
              <a:t> and </a:t>
            </a:r>
            <a:r>
              <a:rPr lang="en-US" sz="2050" i="1" dirty="0"/>
              <a:t>x</a:t>
            </a:r>
            <a:r>
              <a:rPr lang="en-US" sz="2050" i="1" baseline="-25000" dirty="0"/>
              <a:t>i</a:t>
            </a:r>
            <a:r>
              <a:rPr lang="en-US" sz="2050" baseline="-25000" dirty="0"/>
              <a:t>+1</a:t>
            </a:r>
            <a:r>
              <a:rPr lang="en-US" sz="2050" dirty="0"/>
              <a:t> is, actually, a cycle. This is the reason that recurrent neural network (RNN) is better than FFN to generate sequence. Therefore, we research transformer after researching sequence generation which is concerned after RNN is concerned. Note, sequence and sentence are two exchangeable concepts in this research.</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3925031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500" u="sng" dirty="0"/>
              <a:t>Round 3</a:t>
            </a:r>
            <a:r>
              <a:rPr lang="en-US" sz="2500" dirty="0"/>
              <a:t>:</a:t>
            </a:r>
          </a:p>
          <a:p>
            <a:pPr marL="457200" lvl="0"/>
            <a:r>
              <a:rPr lang="en-US" sz="2500" dirty="0"/>
              <a:t>Both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a:t>
            </a:r>
            <a:r>
              <a:rPr lang="en-US" sz="2500" i="1" baseline="30000" dirty="0"/>
              <a:t>T</a:t>
            </a:r>
            <a:r>
              <a:rPr lang="en-US" sz="2500" dirty="0"/>
              <a:t> and encoder attention </a:t>
            </a:r>
            <a:r>
              <a:rPr lang="en-US" sz="2500" dirty="0" err="1"/>
              <a:t>EncoderAttention</a:t>
            </a:r>
            <a:r>
              <a:rPr lang="en-US" sz="2500" dirty="0"/>
              <a:t>(</a:t>
            </a:r>
            <a:r>
              <a:rPr lang="en-US" sz="2500" b="1" i="1" dirty="0"/>
              <a:t>X</a:t>
            </a:r>
            <a:r>
              <a:rPr lang="en-US" sz="2500" dirty="0"/>
              <a:t>) are fed to decoder so as to produce decode output </a:t>
            </a:r>
            <a:r>
              <a:rPr lang="en-US" sz="2500" b="1" i="1" dirty="0"/>
              <a:t>Z</a:t>
            </a:r>
            <a:r>
              <a:rPr lang="en-US" sz="2500" dirty="0"/>
              <a:t>.</a:t>
            </a:r>
          </a:p>
          <a:p>
            <a:pPr marL="457200" lvl="0"/>
            <a:r>
              <a:rPr lang="en-US" sz="2500" dirty="0"/>
              <a:t>Output </a:t>
            </a:r>
            <a:r>
              <a:rPr lang="en-US" sz="2500" b="1" i="1" dirty="0"/>
              <a:t>Z</a:t>
            </a:r>
            <a:r>
              <a:rPr lang="en-US" sz="2500" dirty="0"/>
              <a:t> goes through linear component </a:t>
            </a:r>
            <a:r>
              <a:rPr lang="en-US" sz="2500" b="1" i="1" dirty="0"/>
              <a:t>w</a:t>
            </a:r>
            <a:r>
              <a:rPr lang="en-US" sz="2500" dirty="0"/>
              <a:t> = linear(</a:t>
            </a:r>
            <a:r>
              <a:rPr lang="en-US" sz="2500" b="1" i="1" dirty="0"/>
              <a:t>Z</a:t>
            </a:r>
            <a:r>
              <a:rPr lang="en-US" sz="2500" dirty="0"/>
              <a:t>) and soft-max function component </a:t>
            </a:r>
            <a:r>
              <a:rPr lang="en-US" sz="2500" b="1" i="1" dirty="0"/>
              <a:t>p</a:t>
            </a:r>
            <a:r>
              <a:rPr lang="en-US" sz="2500" dirty="0"/>
              <a:t> = </a:t>
            </a:r>
            <a:r>
              <a:rPr lang="en-US" sz="2500" dirty="0" err="1"/>
              <a:t>softmax</a:t>
            </a:r>
            <a:r>
              <a:rPr lang="en-US" sz="2500" dirty="0"/>
              <a:t>(</a:t>
            </a:r>
            <a:r>
              <a:rPr lang="en-US" sz="2500" b="1" i="1" dirty="0"/>
              <a:t>w</a:t>
            </a:r>
            <a:r>
              <a:rPr lang="en-US" sz="2500" dirty="0"/>
              <a:t>) so as to find out the maximum probability </a:t>
            </a:r>
            <a:r>
              <a:rPr lang="en-US" sz="2500" i="1" dirty="0"/>
              <a:t>p</a:t>
            </a:r>
            <a:r>
              <a:rPr lang="en-US" sz="2500" i="1" baseline="-25000" dirty="0"/>
              <a:t>i</a:t>
            </a:r>
            <a:r>
              <a:rPr lang="en-US" sz="2500" dirty="0"/>
              <a:t> so that the </a:t>
            </a:r>
            <a:r>
              <a:rPr lang="en-US" sz="2500" i="1" dirty="0" err="1"/>
              <a:t>i</a:t>
            </a:r>
            <a:r>
              <a:rPr lang="en-US" sz="2500" baseline="30000" dirty="0" err="1"/>
              <a:t>th</a:t>
            </a:r>
            <a:r>
              <a:rPr lang="en-US" sz="2500" dirty="0"/>
              <a:t> associated word in vocabulary is “am”. As a result, the embedding numeric vector of the word “am” is added to target sequence so that we obtain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 </a:t>
            </a:r>
            <a:r>
              <a:rPr lang="en-US" sz="2500" b="1" i="1" dirty="0"/>
              <a:t>y</a:t>
            </a:r>
            <a:r>
              <a:rPr lang="en-US" sz="2500" baseline="-25000" dirty="0"/>
              <a:t>3</a:t>
            </a:r>
            <a:r>
              <a:rPr lang="en-US" sz="2500" dirty="0"/>
              <a:t> = </a:t>
            </a:r>
            <a:r>
              <a:rPr lang="en-US" sz="2500" i="1" dirty="0"/>
              <a:t>c</a:t>
            </a:r>
            <a:r>
              <a:rPr lang="en-US" sz="2500" dirty="0"/>
              <a:t>(“am”))</a:t>
            </a:r>
            <a:r>
              <a:rPr lang="en-US" sz="2500" i="1" baseline="30000" dirty="0"/>
              <a:t>T</a:t>
            </a:r>
            <a:r>
              <a:rPr lang="en-US" sz="2500" dirty="0"/>
              <a:t>.</a:t>
            </a:r>
          </a:p>
          <a:p>
            <a:pPr marL="0" indent="0">
              <a:buNone/>
            </a:pPr>
            <a:r>
              <a:rPr lang="en-US" sz="2500" dirty="0"/>
              <a:t>Similarly, rounds 4, 5, and 6 are processed by the same way so as to obtain final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a:t>
            </a:r>
            <a:r>
              <a:rPr lang="en-US" sz="2500" b="1" i="1" dirty="0"/>
              <a:t>y</a:t>
            </a:r>
            <a:r>
              <a:rPr lang="en-US" sz="2500" baseline="-25000" dirty="0"/>
              <a:t>3</a:t>
            </a:r>
            <a:r>
              <a:rPr lang="en-US" sz="2500" dirty="0"/>
              <a:t> = </a:t>
            </a:r>
            <a:r>
              <a:rPr lang="en-US" sz="2500" i="1" dirty="0"/>
              <a:t>c</a:t>
            </a:r>
            <a:r>
              <a:rPr lang="en-US" sz="2500" dirty="0"/>
              <a:t>(“am”) , </a:t>
            </a:r>
            <a:r>
              <a:rPr lang="en-US" sz="2500" b="1" i="1" dirty="0"/>
              <a:t>y</a:t>
            </a:r>
            <a:r>
              <a:rPr lang="en-US" sz="2500" baseline="-25000" dirty="0"/>
              <a:t>4</a:t>
            </a:r>
            <a:r>
              <a:rPr lang="en-US" sz="2500" dirty="0"/>
              <a:t> = </a:t>
            </a:r>
            <a:r>
              <a:rPr lang="en-US" sz="2500" i="1" dirty="0"/>
              <a:t>c</a:t>
            </a:r>
            <a:r>
              <a:rPr lang="en-US" sz="2500" dirty="0"/>
              <a:t>(“a”), </a:t>
            </a:r>
            <a:r>
              <a:rPr lang="en-US" sz="2500" b="1" i="1" dirty="0"/>
              <a:t>y</a:t>
            </a:r>
            <a:r>
              <a:rPr lang="en-US" sz="2500" baseline="-25000" dirty="0"/>
              <a:t>5</a:t>
            </a:r>
            <a:r>
              <a:rPr lang="en-US" sz="2500" dirty="0"/>
              <a:t> = </a:t>
            </a:r>
            <a:r>
              <a:rPr lang="en-US" sz="2500" i="1" dirty="0"/>
              <a:t>c</a:t>
            </a:r>
            <a:r>
              <a:rPr lang="en-US" sz="2500" dirty="0"/>
              <a:t>(“student”) , </a:t>
            </a:r>
            <a:r>
              <a:rPr lang="en-US" sz="2500" b="1" i="1" dirty="0"/>
              <a:t>y</a:t>
            </a:r>
            <a:r>
              <a:rPr lang="en-US" sz="2500" baseline="-25000" dirty="0"/>
              <a:t>6</a:t>
            </a:r>
            <a:r>
              <a:rPr lang="en-US" sz="2500" dirty="0"/>
              <a:t> = </a:t>
            </a:r>
            <a:r>
              <a:rPr lang="en-US" sz="2500" i="1" dirty="0"/>
              <a:t>c</a:t>
            </a:r>
            <a:r>
              <a:rPr lang="en-US" sz="2500" dirty="0"/>
              <a:t>(“&lt;</a:t>
            </a:r>
            <a:r>
              <a:rPr lang="en-US" sz="2500" dirty="0" err="1"/>
              <a:t>eos</a:t>
            </a:r>
            <a:r>
              <a:rPr lang="en-US" sz="2500" dirty="0"/>
              <a:t>&gt;”))</a:t>
            </a:r>
            <a:r>
              <a:rPr lang="en-US" sz="2500" i="1" baseline="30000" dirty="0"/>
              <a:t>T</a:t>
            </a:r>
            <a:r>
              <a:rPr lang="en-US" sz="2500" dirty="0"/>
              <a:t> which is the English sentence “I am a student” translated from the French sentence “Je </a:t>
            </a:r>
            <a:r>
              <a:rPr lang="en-US" sz="2500" dirty="0" err="1"/>
              <a:t>suis</a:t>
            </a:r>
            <a:r>
              <a:rPr lang="en-US" sz="2500" dirty="0"/>
              <a:t> </a:t>
            </a:r>
            <a:r>
              <a:rPr lang="en-US" sz="2500" dirty="0" err="1"/>
              <a:t>étudiant</a:t>
            </a:r>
            <a:r>
              <a:rPr lang="en-US" sz="2500" dirty="0"/>
              <a:t>”. Note, the translation process is stopped when the end-of-sentence word “&lt;</a:t>
            </a:r>
            <a:r>
              <a:rPr lang="en-US" sz="2500" dirty="0" err="1"/>
              <a:t>eos</a:t>
            </a:r>
            <a:r>
              <a:rPr lang="en-US" sz="2500" dirty="0"/>
              <a:t>&gt;” is met.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128809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2000" dirty="0"/>
                  <a:t>Main ideas of transformer were described but there are two improvements such as positional encoding and normalization. Firstly, </a:t>
                </a:r>
                <a:r>
                  <a:rPr lang="en-US" sz="2000" i="1" dirty="0"/>
                  <a:t>positional encoding</a:t>
                </a:r>
                <a:r>
                  <a:rPr lang="en-US" sz="2000" dirty="0"/>
                  <a:t> is that sequences </a:t>
                </a:r>
                <a:r>
                  <a:rPr lang="en-US" sz="2000" b="1" i="1" dirty="0"/>
                  <a:t>X</a:t>
                </a:r>
                <a:r>
                  <a:rPr lang="en-US" sz="2000" dirty="0"/>
                  <a:t> and </a:t>
                </a:r>
                <a:r>
                  <a:rPr lang="en-US" sz="2000" b="1" i="1" dirty="0"/>
                  <a:t>Y</a:t>
                </a:r>
                <a:r>
                  <a:rPr lang="en-US" sz="2000" dirty="0"/>
                  <a:t> were added by their corresponding position vectors:</a:t>
                </a:r>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𝑿</m:t>
                      </m:r>
                      <m:r>
                        <a:rPr lang="en-US" sz="2000" i="1">
                          <a:latin typeface="Cambria Math" panose="02040503050406030204" pitchFamily="18" charset="0"/>
                        </a:rPr>
                        <m:t>=</m:t>
                      </m:r>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𝑚</m:t>
                                      </m:r>
                                    </m:sub>
                                  </m:sSub>
                                </m:e>
                              </m:d>
                            </m:e>
                          </m:d>
                        </m:e>
                        <m:sup>
                          <m:r>
                            <a:rPr lang="en-US" sz="2000" i="1">
                              <a:latin typeface="Cambria Math" panose="02040503050406030204" pitchFamily="18" charset="0"/>
                            </a:rPr>
                            <m:t>𝑇</m:t>
                          </m:r>
                        </m:sup>
                      </m:sSup>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𝒀</m:t>
                      </m:r>
                      <m:r>
                        <a:rPr lang="en-US" sz="2000" i="1">
                          <a:latin typeface="Cambria Math" panose="02040503050406030204" pitchFamily="18" charset="0"/>
                        </a:rPr>
                        <m:t>=</m:t>
                      </m:r>
                      <m:r>
                        <a:rPr lang="en-US" sz="2000" b="1" i="1">
                          <a:latin typeface="Cambria Math" panose="02040503050406030204" pitchFamily="18" charset="0"/>
                        </a:rPr>
                        <m:t>𝒀</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Without loss of generality, let POS(</a:t>
                </a:r>
                <a:r>
                  <a:rPr lang="en-US" sz="2000" b="1" i="1" dirty="0"/>
                  <a:t>X</a:t>
                </a:r>
                <a:r>
                  <a:rPr lang="en-US" sz="2000" dirty="0"/>
                  <a:t>) = (</a:t>
                </a:r>
                <a:r>
                  <a:rPr lang="en-US" sz="2000" dirty="0" err="1"/>
                  <a:t>pos</a:t>
                </a:r>
                <a:r>
                  <a:rPr lang="en-US" sz="2000" dirty="0"/>
                  <a:t>(</a:t>
                </a:r>
                <a:r>
                  <a:rPr lang="en-US" sz="2000" b="1" i="1" dirty="0"/>
                  <a:t>x</a:t>
                </a:r>
                <a:r>
                  <a:rPr lang="en-US" sz="2000" baseline="-25000" dirty="0"/>
                  <a:t>1</a:t>
                </a:r>
                <a:r>
                  <a:rPr lang="en-US" sz="2000" dirty="0"/>
                  <a:t>), </a:t>
                </a:r>
                <a:r>
                  <a:rPr lang="en-US" sz="2000" dirty="0" err="1"/>
                  <a:t>pos</a:t>
                </a:r>
                <a:r>
                  <a:rPr lang="en-US" sz="2000" dirty="0"/>
                  <a:t>(</a:t>
                </a:r>
                <a:r>
                  <a:rPr lang="en-US" sz="2000" b="1" i="1" dirty="0"/>
                  <a:t>x</a:t>
                </a:r>
                <a:r>
                  <a:rPr lang="en-US" sz="2000" baseline="-25000" dirty="0"/>
                  <a:t>2</a:t>
                </a:r>
                <a:r>
                  <a:rPr lang="en-US" sz="2000" dirty="0"/>
                  <a:t>),…, </a:t>
                </a:r>
                <a:r>
                  <a:rPr lang="en-US" sz="2000" dirty="0" err="1"/>
                  <a:t>pos</a:t>
                </a:r>
                <a:r>
                  <a:rPr lang="en-US" sz="2000" dirty="0"/>
                  <a:t>(</a:t>
                </a:r>
                <a:r>
                  <a:rPr lang="en-US" sz="2000" b="1" i="1" dirty="0" err="1"/>
                  <a:t>x</a:t>
                </a:r>
                <a:r>
                  <a:rPr lang="en-US" sz="2000" i="1" baseline="-25000" dirty="0" err="1"/>
                  <a:t>m</a:t>
                </a:r>
                <a:r>
                  <a:rPr lang="en-US" sz="2000" dirty="0"/>
                  <a:t>))</a:t>
                </a:r>
                <a:r>
                  <a:rPr lang="en-US" sz="2000" i="1" baseline="30000" dirty="0"/>
                  <a:t>T</a:t>
                </a:r>
                <a:r>
                  <a:rPr lang="en-US" sz="2000" dirty="0"/>
                  <a:t> be position vector whose each element is position </a:t>
                </a:r>
                <a:r>
                  <a:rPr lang="en-US" sz="2000" dirty="0" err="1"/>
                  <a:t>pos</a:t>
                </a:r>
                <a:r>
                  <a:rPr lang="en-US" sz="2000" dirty="0"/>
                  <a:t>(</a:t>
                </a:r>
                <a:r>
                  <a:rPr lang="en-US" sz="2000" b="1" i="1" dirty="0"/>
                  <a:t>x</a:t>
                </a:r>
                <a:r>
                  <a:rPr lang="en-US" sz="2000" i="1" baseline="-25000" dirty="0"/>
                  <a:t>i</a:t>
                </a:r>
                <a:r>
                  <a:rPr lang="en-US" sz="2000" dirty="0"/>
                  <a:t>) of token </a:t>
                </a:r>
                <a:r>
                  <a:rPr lang="en-US" sz="2000" b="1" i="1" dirty="0"/>
                  <a:t>x</a:t>
                </a:r>
                <a:r>
                  <a:rPr lang="en-US" sz="2000" i="1" baseline="-25000" dirty="0"/>
                  <a:t>i</a:t>
                </a:r>
                <a:r>
                  <a:rPr lang="en-US" sz="2000" dirty="0"/>
                  <a:t>. It is necessary to survey </a:t>
                </a:r>
                <a:r>
                  <a:rPr lang="en-US" sz="2000" dirty="0" err="1"/>
                  <a:t>pos</a:t>
                </a:r>
                <a:r>
                  <a:rPr lang="en-US" sz="2000" dirty="0"/>
                  <a:t>(</a:t>
                </a:r>
                <a:r>
                  <a:rPr lang="en-US" sz="2000" b="1" i="1" dirty="0"/>
                  <a:t>x</a:t>
                </a:r>
                <a:r>
                  <a:rPr lang="en-US" sz="2000" i="1" baseline="-25000" dirty="0"/>
                  <a:t>i</a:t>
                </a:r>
                <a:r>
                  <a:rPr lang="en-US" sz="2000" dirty="0"/>
                  <a:t>).</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sup>
                              <m:r>
                                <a:rPr lang="en-US" sz="2000" i="1">
                                  <a:latin typeface="Cambria Math" panose="02040503050406030204" pitchFamily="18" charset="0"/>
                                </a:rPr>
                                <m:t>𝑇</m:t>
                              </m:r>
                            </m:sup>
                          </m:sSup>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This implies how to calculate position vector POS(</a:t>
                </a:r>
                <a:r>
                  <a:rPr lang="en-US" sz="2000" b="1" i="1" dirty="0"/>
                  <a:t>X</a:t>
                </a:r>
                <a:r>
                  <a:rPr lang="en-US" sz="2000" dirty="0"/>
                  <a:t>) is how to calculate position </a:t>
                </a:r>
                <a:r>
                  <a:rPr lang="en-US" sz="2000" dirty="0" err="1"/>
                  <a:t>pos</a:t>
                </a:r>
                <a:r>
                  <a:rPr lang="en-US" sz="2000" dirty="0"/>
                  <a:t>(</a:t>
                </a:r>
                <a:r>
                  <a:rPr lang="en-US" sz="2000" i="1" dirty="0" err="1"/>
                  <a:t>x</a:t>
                </a:r>
                <a:r>
                  <a:rPr lang="en-US" sz="2000" i="1" baseline="-25000" dirty="0" err="1"/>
                  <a:t>ij</a:t>
                </a:r>
                <a:r>
                  <a:rPr lang="en-US" sz="2000" dirty="0"/>
                  <a:t>) where </a:t>
                </a:r>
                <a:r>
                  <a:rPr lang="en-US" sz="2000" i="1" dirty="0" err="1"/>
                  <a:t>i</a:t>
                </a:r>
                <a:r>
                  <a:rPr lang="en-US" sz="2000" dirty="0"/>
                  <a:t> is position of the </a:t>
                </a:r>
                <a:r>
                  <a:rPr lang="en-US" sz="2000" i="1" dirty="0" err="1"/>
                  <a:t>i</a:t>
                </a:r>
                <a:r>
                  <a:rPr lang="en-US" sz="2000" baseline="30000" dirty="0" err="1"/>
                  <a:t>th</a:t>
                </a:r>
                <a:r>
                  <a:rPr lang="en-US" sz="2000" dirty="0"/>
                  <a:t> token and </a:t>
                </a:r>
                <a:r>
                  <a:rPr lang="en-US" sz="2000" i="1" dirty="0"/>
                  <a:t>j</a:t>
                </a:r>
                <a:r>
                  <a:rPr lang="en-US" sz="2000" dirty="0"/>
                  <a:t> is position of the </a:t>
                </a:r>
                <a:r>
                  <a:rPr lang="en-US" sz="2000" i="1" dirty="0" err="1"/>
                  <a:t>j</a:t>
                </a:r>
                <a:r>
                  <a:rPr lang="en-US" sz="2000" baseline="30000" dirty="0" err="1"/>
                  <a:t>th</a:t>
                </a:r>
                <a:r>
                  <a:rPr lang="en-US" sz="2000" dirty="0"/>
                  <a:t> numeric value of such token vector. We have:</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oMath>
                  </m:oMathPara>
                </a14:m>
                <a:endParaRPr lang="en-US" sz="2000" dirty="0"/>
              </a:p>
              <a:p>
                <a:pPr marL="0" indent="0">
                  <a:buNone/>
                </a:pPr>
                <a:r>
                  <a:rPr lang="en-US" sz="2000" dirty="0"/>
                  <a:t>Suppose two successive numeric values such as </a:t>
                </a:r>
                <a:r>
                  <a:rPr lang="en-US" sz="2000" i="1" dirty="0" err="1"/>
                  <a:t>j</a:t>
                </a:r>
                <a:r>
                  <a:rPr lang="en-US" sz="2000" baseline="30000" dirty="0" err="1"/>
                  <a:t>th</a:t>
                </a:r>
                <a:r>
                  <a:rPr lang="en-US" sz="2000" dirty="0"/>
                  <a:t> numeric value and (</a:t>
                </a:r>
                <a:r>
                  <a:rPr lang="en-US" sz="2000" i="1" dirty="0"/>
                  <a:t>j</a:t>
                </a:r>
                <a:r>
                  <a:rPr lang="en-US" sz="2000" dirty="0"/>
                  <a:t>+1)</a:t>
                </a:r>
                <a:r>
                  <a:rPr lang="en-US" sz="2000" baseline="30000" dirty="0" err="1"/>
                  <a:t>th</a:t>
                </a:r>
                <a:r>
                  <a:rPr lang="en-US" sz="2000" dirty="0"/>
                  <a:t> numeric value such that </a:t>
                </a:r>
                <a:r>
                  <a:rPr lang="en-US" sz="2000" i="1" dirty="0"/>
                  <a:t>j </a:t>
                </a:r>
                <a:r>
                  <a:rPr lang="en-US" sz="2000" dirty="0"/>
                  <a:t>= 2</a:t>
                </a:r>
                <a:r>
                  <a:rPr lang="en-US" sz="2000" i="1" dirty="0"/>
                  <a:t>k</a:t>
                </a:r>
                <a:r>
                  <a:rPr lang="en-US" sz="2000" dirty="0"/>
                  <a:t> and </a:t>
                </a:r>
                <a:r>
                  <a:rPr lang="en-US" sz="2000" i="1" dirty="0"/>
                  <a:t>j</a:t>
                </a:r>
                <a:r>
                  <a:rPr lang="en-US" sz="2000" dirty="0"/>
                  <a:t>+1 = 2</a:t>
                </a:r>
                <a:r>
                  <a:rPr lang="en-US" sz="2000" i="1" dirty="0"/>
                  <a:t>k</a:t>
                </a:r>
                <a:r>
                  <a:rPr lang="en-US" sz="2000" dirty="0"/>
                  <a:t>+1, we need to calculate two kinds of positions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e>
                            </m:d>
                          </m:e>
                        </m:m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r>
                                  <a:rPr lang="en-US" sz="2000" i="1">
                                    <a:latin typeface="Cambria Math" panose="02040503050406030204" pitchFamily="18" charset="0"/>
                                  </a:rPr>
                                  <m:t>+1</m:t>
                                </m:r>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557"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1521742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650" dirty="0"/>
                  <a:t>Fortunately, these positions are easily calculated by sine function and cosine function as follows (</a:t>
                </a:r>
                <a:r>
                  <a:rPr lang="en-US" sz="1650" dirty="0" err="1"/>
                  <a:t>Vaswani</a:t>
                </a:r>
                <a:r>
                  <a:rPr lang="en-US" sz="1650" dirty="0"/>
                  <a:t>, et al., 2017, p. 6):</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
                    </m:oMath>
                  </m:oMathPara>
                </a14:m>
                <a:endParaRPr lang="en-US" sz="1650" dirty="0"/>
              </a:p>
              <a:p>
                <a:pPr marL="0" indent="0">
                  <a:buNone/>
                </a:pPr>
                <a:r>
                  <a:rPr lang="en-US" sz="1650" dirty="0"/>
                  <a:t>Recall that </a:t>
                </a:r>
                <a:r>
                  <a:rPr lang="en-US" sz="1650" i="1" dirty="0" err="1"/>
                  <a:t>d</a:t>
                </a:r>
                <a:r>
                  <a:rPr lang="en-US" sz="1650" i="1" baseline="-25000" dirty="0" err="1"/>
                  <a:t>m</a:t>
                </a:r>
                <a:r>
                  <a:rPr lang="en-US" sz="1650" dirty="0"/>
                  <a:t> is model dimension which is the length of token vector </a:t>
                </a:r>
                <a:r>
                  <a:rPr lang="en-US" sz="1650" b="1" i="1" dirty="0"/>
                  <a:t>x</a:t>
                </a:r>
                <a:r>
                  <a:rPr lang="en-US" sz="1650" i="1" baseline="-25000" dirty="0"/>
                  <a:t>i</a:t>
                </a:r>
                <a:r>
                  <a:rPr lang="en-US" sz="1650" dirty="0"/>
                  <a:t>. It is often set to be 512 in NLP. As a result, we have:</a:t>
                </a:r>
              </a:p>
              <a:p>
                <a:pPr marL="0" indent="0">
                  <a:buNone/>
                </a:pPr>
                <a14:m>
                  <m:oMathPara xmlns:m="http://schemas.openxmlformats.org/officeDocument/2006/math">
                    <m:oMathParaPr>
                      <m:jc m:val="centerGroup"/>
                    </m:oMathParaPr>
                    <m:oMath xmlns:m="http://schemas.openxmlformats.org/officeDocument/2006/math">
                      <m:r>
                        <a:rPr lang="en-US" sz="1650" b="1" i="1">
                          <a:latin typeface="Cambria Math" panose="02040503050406030204" pitchFamily="18" charset="0"/>
                        </a:rPr>
                        <m:t>𝑿</m:t>
                      </m:r>
                      <m:r>
                        <m:rPr>
                          <m:aln/>
                        </m:rPr>
                        <a:rPr lang="en-US" sz="1650" i="1">
                          <a:latin typeface="Cambria Math" panose="02040503050406030204" pitchFamily="18" charset="0"/>
                        </a:rPr>
                        <m:t>=</m:t>
                      </m:r>
                      <m:r>
                        <a:rPr lang="en-US" sz="1650" b="1" i="1">
                          <a:latin typeface="Cambria Math" panose="02040503050406030204" pitchFamily="18" charset="0"/>
                        </a:rPr>
                        <m:t>𝑿</m:t>
                      </m:r>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1</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2</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𝑖</m:t>
                              </m:r>
                            </m:sub>
                          </m:sSub>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,1</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r>
                            <a:rPr lang="en-US" sz="1650" i="1">
                              <a:latin typeface="Cambria Math" panose="02040503050406030204" pitchFamily="18" charset="0"/>
                            </a:rPr>
                            <m:t>𝑗</m:t>
                          </m:r>
                        </m:e>
                      </m:d>
                      <m:r>
                        <m:rPr>
                          <m:aln/>
                        </m:rPr>
                        <a:rPr lang="en-US" sz="1650" i="1">
                          <a:latin typeface="Cambria Math" panose="02040503050406030204" pitchFamily="18" charset="0"/>
                        </a:rPr>
                        <m:t>=</m:t>
                      </m:r>
                      <m:d>
                        <m:dPr>
                          <m:begChr m:val="{"/>
                          <m:endChr m:val=""/>
                          <m:ctrlPr>
                            <a:rPr lang="en-US" sz="1650" i="1">
                              <a:latin typeface="Cambria Math" panose="02040503050406030204" pitchFamily="18" charset="0"/>
                            </a:rPr>
                          </m:ctrlPr>
                        </m:dPr>
                        <m:e>
                          <m:m>
                            <m:mPr>
                              <m:mcs>
                                <m:mc>
                                  <m:mcPr>
                                    <m:count m:val="1"/>
                                    <m:mcJc m:val="center"/>
                                  </m:mcPr>
                                </m:mc>
                              </m:mcs>
                              <m:ctrlPr>
                                <a:rPr lang="en-US" sz="1650" i="1">
                                  <a:latin typeface="Cambria Math" panose="02040503050406030204" pitchFamily="18" charset="0"/>
                                </a:rPr>
                              </m:ctrlPr>
                            </m:mP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e>
                            </m:m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mr>
                          </m:m>
                        </m:e>
                      </m:d>
                    </m:oMath>
                  </m:oMathPara>
                </a14:m>
                <a:endParaRPr lang="en-US" sz="1650" dirty="0"/>
              </a:p>
              <a:p>
                <a:pPr marL="0" indent="0">
                  <a:buNone/>
                </a:pPr>
                <a:r>
                  <a:rPr lang="en-US" sz="1650" dirty="0"/>
                  <a:t>Please pay attention that target sequence </a:t>
                </a:r>
                <a:r>
                  <a:rPr lang="en-US" sz="1650" b="1" i="1" dirty="0"/>
                  <a:t>Y</a:t>
                </a:r>
                <a:r>
                  <a:rPr lang="en-US" sz="1650" dirty="0"/>
                  <a:t> is added by position vector POS(</a:t>
                </a:r>
                <a:r>
                  <a:rPr lang="en-US" sz="1650" b="1" i="1" dirty="0"/>
                  <a:t>Y</a:t>
                </a:r>
                <a:r>
                  <a:rPr lang="en-US" sz="1650" dirty="0"/>
                  <a:t>) by the same way too. There may be a question that why sequences </a:t>
                </a:r>
                <a:r>
                  <a:rPr lang="en-US" sz="1650" b="1" i="1" dirty="0"/>
                  <a:t>X</a:t>
                </a:r>
                <a:r>
                  <a:rPr lang="en-US" sz="1650" dirty="0"/>
                  <a:t> and </a:t>
                </a:r>
                <a:r>
                  <a:rPr lang="en-US" sz="1650" b="1" i="1" dirty="0"/>
                  <a:t>Y</a:t>
                </a:r>
                <a:r>
                  <a:rPr lang="en-US" sz="1650" dirty="0"/>
                  <a:t> are added by their position vectors before they are fed into encoder/decoder when tokens in a sequence have their own orders because a sequence is an ordered list of tokens indeed. The answer depends on computational effectiveness as well as flexibility. For example, when sequences are added by their position vectors, transformer can be trained by incomplete French source sequence “&lt;</a:t>
                </a:r>
                <a:r>
                  <a:rPr lang="en-US" sz="1650" dirty="0" err="1"/>
                  <a:t>bos</a:t>
                </a:r>
                <a:r>
                  <a:rPr lang="en-US" sz="1650" dirty="0"/>
                  <a:t>&gt; Je </a:t>
                </a:r>
                <a:r>
                  <a:rPr lang="en-US" sz="1650" dirty="0" err="1"/>
                  <a:t>suis</a:t>
                </a:r>
                <a:r>
                  <a:rPr lang="en-US" sz="1650" dirty="0"/>
                  <a:t>” and incomplete English target sequence “a student &lt;</a:t>
                </a:r>
                <a:r>
                  <a:rPr lang="en-US" sz="1650" dirty="0" err="1"/>
                  <a:t>eos</a:t>
                </a:r>
                <a:r>
                  <a:rPr lang="en-US" sz="1650" dirty="0"/>
                  <a:t>&gt;” because there is no requirement of token ordering. Moreover, sequences can be split into many parts and these parts are trained parallel. This improvement is necessary in case of training huge corpus.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304" t="-353" r="-354" b="-60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240072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2000" dirty="0" smtClean="0"/>
                  <a:t>The second improvement is layer (network) normalization:</a:t>
                </a:r>
              </a:p>
              <a:p>
                <a:pPr marL="0" indent="0" algn="ctr">
                  <a:buNone/>
                </a:pPr>
                <a:r>
                  <a:rPr lang="en-US" sz="2000" dirty="0" err="1"/>
                  <a:t>LayerNorm</a:t>
                </a:r>
                <a:r>
                  <a:rPr lang="en-US" sz="2000" dirty="0"/>
                  <a:t>(</a:t>
                </a:r>
                <a:r>
                  <a:rPr lang="en-US" sz="2000" b="1" i="1" dirty="0"/>
                  <a:t>X</a:t>
                </a:r>
                <a:r>
                  <a:rPr lang="en-US" sz="2000" dirty="0"/>
                  <a:t> + Sublayer(</a:t>
                </a:r>
                <a:r>
                  <a:rPr lang="en-US" sz="2000" b="1" i="1" dirty="0"/>
                  <a:t>X</a:t>
                </a:r>
                <a:r>
                  <a:rPr lang="en-US" sz="2000" dirty="0"/>
                  <a:t>))</a:t>
                </a:r>
              </a:p>
              <a:p>
                <a:pPr marL="0" indent="0" algn="ctr">
                  <a:buNone/>
                </a:pPr>
                <a:r>
                  <a:rPr lang="en-US" sz="2000" dirty="0" err="1"/>
                  <a:t>LayerNorm</a:t>
                </a:r>
                <a:r>
                  <a:rPr lang="en-US" sz="2000" dirty="0"/>
                  <a:t>(</a:t>
                </a:r>
                <a:r>
                  <a:rPr lang="en-US" sz="2000" b="1" i="1" dirty="0"/>
                  <a:t>Y</a:t>
                </a:r>
                <a:r>
                  <a:rPr lang="en-US" sz="2000" dirty="0"/>
                  <a:t> + Sublayer(</a:t>
                </a:r>
                <a:r>
                  <a:rPr lang="en-US" sz="2000" b="1" i="1" dirty="0"/>
                  <a:t>Y</a:t>
                </a:r>
                <a:r>
                  <a:rPr lang="en-US" sz="2000" dirty="0"/>
                  <a:t>))</a:t>
                </a:r>
              </a:p>
              <a:p>
                <a:pPr marL="0" indent="0">
                  <a:buNone/>
                </a:pPr>
                <a:r>
                  <a:rPr lang="en-US" sz="2000" dirty="0"/>
                  <a:t>Because residual mechanism is implemented by the sum </a:t>
                </a:r>
                <a:r>
                  <a:rPr lang="en-US" sz="2000" b="1" i="1" dirty="0"/>
                  <a:t>X</a:t>
                </a:r>
                <a:r>
                  <a:rPr lang="en-US" sz="2000" dirty="0"/>
                  <a:t> + Sublayer(</a:t>
                </a:r>
                <a:r>
                  <a:rPr lang="en-US" sz="2000" b="1" i="1" dirty="0"/>
                  <a:t>X</a:t>
                </a:r>
                <a:r>
                  <a:rPr lang="en-US" sz="2000" dirty="0"/>
                  <a:t>) or </a:t>
                </a:r>
                <a:r>
                  <a:rPr lang="en-US" sz="2000" b="1" i="1" dirty="0"/>
                  <a:t>Y</a:t>
                </a:r>
                <a:r>
                  <a:rPr lang="en-US" sz="2000" dirty="0"/>
                  <a:t> + Sublayer(</a:t>
                </a:r>
                <a:r>
                  <a:rPr lang="en-US" sz="2000" b="1" i="1" dirty="0"/>
                  <a:t>Y</a:t>
                </a:r>
                <a:r>
                  <a:rPr lang="en-US" sz="2000" dirty="0"/>
                  <a:t>), it is necessary to survey the following normalization without loss of generality:</a:t>
                </a:r>
              </a:p>
              <a:p>
                <a:pPr marL="0" indent="0" algn="ctr">
                  <a:buNone/>
                </a:pPr>
                <a:r>
                  <a:rPr lang="en-US" sz="2000" dirty="0" err="1"/>
                  <a:t>LayerNorm</a:t>
                </a:r>
                <a:r>
                  <a:rPr lang="en-US" sz="2000" dirty="0"/>
                  <a:t>(</a:t>
                </a:r>
                <a:r>
                  <a:rPr lang="en-US" sz="2000" b="1" i="1" dirty="0"/>
                  <a:t>x</a:t>
                </a:r>
                <a:r>
                  <a:rPr lang="en-US" sz="2000" dirty="0"/>
                  <a:t>)</a:t>
                </a:r>
              </a:p>
              <a:p>
                <a:pPr marL="0" indent="0">
                  <a:buNone/>
                </a:pPr>
                <a:r>
                  <a:rPr lang="en-US" sz="2000" dirty="0"/>
                  <a:t>Where </a:t>
                </a:r>
                <a:r>
                  <a:rPr lang="en-US" sz="2000" b="1" i="1" dirty="0"/>
                  <a:t>x</a:t>
                </a:r>
                <a:r>
                  <a:rPr lang="en-US" sz="2000" dirty="0"/>
                  <a:t> = (</a:t>
                </a:r>
                <a:r>
                  <a:rPr lang="en-US" sz="2000" i="1" dirty="0"/>
                  <a:t>x</a:t>
                </a:r>
                <a:r>
                  <a:rPr lang="en-US" sz="2000" baseline="-25000" dirty="0"/>
                  <a:t>1</a:t>
                </a:r>
                <a:r>
                  <a:rPr lang="en-US" sz="2000" dirty="0"/>
                  <a:t>, </a:t>
                </a:r>
                <a:r>
                  <a:rPr lang="en-US" sz="2000" i="1" dirty="0"/>
                  <a:t>x</a:t>
                </a:r>
                <a:r>
                  <a:rPr lang="en-US" sz="2000" baseline="-25000" dirty="0"/>
                  <a:t>2</a:t>
                </a:r>
                <a:r>
                  <a:rPr lang="en-US" sz="2000" dirty="0"/>
                  <a:t>,…, </a:t>
                </a:r>
                <a:r>
                  <a:rPr lang="en-US" sz="2000" i="1" dirty="0" err="1"/>
                  <a:t>x</a:t>
                </a:r>
                <a:r>
                  <a:rPr lang="en-US" sz="2000" i="1" baseline="-25000" dirty="0" err="1"/>
                  <a:t>n</a:t>
                </a:r>
                <a:r>
                  <a:rPr lang="en-US" sz="2000" dirty="0"/>
                  <a:t>)</a:t>
                </a:r>
                <a:r>
                  <a:rPr lang="en-US" sz="2000" i="1" baseline="30000" dirty="0"/>
                  <a:t>T</a:t>
                </a:r>
                <a:r>
                  <a:rPr lang="en-US" sz="2000" dirty="0"/>
                  <a:t> is layer of </a:t>
                </a:r>
                <a:r>
                  <a:rPr lang="en-US" sz="2000" i="1" dirty="0"/>
                  <a:t>n</a:t>
                </a:r>
                <a:r>
                  <a:rPr lang="en-US" sz="2000" dirty="0"/>
                  <a:t> neuron </a:t>
                </a:r>
                <a:r>
                  <a:rPr lang="en-US" sz="2000" i="1" dirty="0"/>
                  <a:t>x</a:t>
                </a:r>
                <a:r>
                  <a:rPr lang="en-US" sz="2000" i="1" baseline="-25000" dirty="0"/>
                  <a:t>i</a:t>
                </a:r>
                <a:r>
                  <a:rPr lang="en-US" sz="2000" dirty="0"/>
                  <a:t> with note that each neuron </a:t>
                </a:r>
                <a:r>
                  <a:rPr lang="en-US" sz="2000" i="1" dirty="0"/>
                  <a:t>x</a:t>
                </a:r>
                <a:r>
                  <a:rPr lang="en-US" sz="2000" i="1" baseline="-25000" dirty="0"/>
                  <a:t>i</a:t>
                </a:r>
                <a:r>
                  <a:rPr lang="en-US" sz="2000" dirty="0"/>
                  <a:t> is represented by a number. Suppose </a:t>
                </a:r>
                <a:r>
                  <a:rPr lang="en-US" sz="2000" b="1" i="1" dirty="0"/>
                  <a:t>x</a:t>
                </a:r>
                <a:r>
                  <a:rPr lang="en-US" sz="2000" dirty="0"/>
                  <a:t> as a sample conforms normal distribution, its sample mean and variance are calculated as follows:</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r>
                            <a:rPr lang="en-US" sz="2000" i="1">
                              <a:latin typeface="Cambria Math" panose="02040503050406030204" pitchFamily="18" charset="0"/>
                            </a:rPr>
                            <m:t>−1</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e>
                              </m:d>
                            </m:e>
                            <m:sup>
                              <m:r>
                                <a:rPr lang="en-US" sz="2000" i="1">
                                  <a:latin typeface="Cambria Math" panose="02040503050406030204" pitchFamily="18" charset="0"/>
                                </a:rPr>
                                <m:t>2</m:t>
                              </m:r>
                            </m:sup>
                          </m:sSup>
                        </m:e>
                      </m:nary>
                    </m:oMath>
                  </m:oMathPara>
                </a14:m>
                <a:endParaRPr lang="en-US" sz="2000" dirty="0"/>
              </a:p>
              <a:p>
                <a:pPr marL="0" indent="0">
                  <a:buNone/>
                </a:pPr>
                <a:r>
                  <a:rPr lang="en-US" sz="2000" dirty="0"/>
                  <a:t>As a result, layer normalization is distribution normalization: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LayerNorm</m:t>
                            </m:r>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e>
                        </m:mr>
                        <m:m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num>
                              <m:den>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e>
                                </m:rad>
                              </m:den>
                            </m:f>
                          </m:e>
                        </m:mr>
                      </m:m>
                    </m:oMath>
                  </m:oMathPara>
                </a14:m>
                <a:endParaRPr lang="en-US" sz="2000" dirty="0"/>
              </a:p>
              <a:p>
                <a:pPr marL="0" indent="0">
                  <a:buNone/>
                </a:pPr>
                <a:r>
                  <a:rPr lang="en-US" sz="2000" dirty="0"/>
                  <a:t>In literature, layer normalization aims to improve convergence speed in training.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506"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3144258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300" dirty="0"/>
              <a:t>It is not difficult to train transformer from corpus which can be a huge set of pairs of source/target sequences. Backpropagation algorithm associated with stochastic gradient descent (SGD) is a simple and effective choice. Feedforward sublayer represented by feedforward network (FFN) is easily trained by backpropagation algorithm associated SGD, besides attention sublayers can be trained by backpropagation algorithm associated SGD too. For instance, attention parameters for encoder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and </a:t>
            </a:r>
            <a:r>
              <a:rPr lang="en-US" sz="2300" i="1" dirty="0"/>
              <a:t>W</a:t>
            </a:r>
            <a:r>
              <a:rPr lang="en-US" sz="2300" i="1" baseline="30000" dirty="0"/>
              <a:t>O</a:t>
            </a:r>
            <a:r>
              <a:rPr lang="en-US" sz="2300" dirty="0"/>
              <a:t> can be learned by backpropagation algorithm associated with SGD. Attention parameters for decoder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t>
            </a:r>
            <a:r>
              <a:rPr lang="en-US" sz="2300" i="1" dirty="0"/>
              <a:t>W</a:t>
            </a:r>
            <a:r>
              <a:rPr lang="en-US" sz="2300" i="1" baseline="30000" dirty="0"/>
              <a:t>O</a:t>
            </a:r>
            <a:r>
              <a:rPr lang="en-US" sz="2300" dirty="0"/>
              <a:t>, </a:t>
            </a:r>
            <a:r>
              <a:rPr lang="en-US" sz="2300" i="1" dirty="0"/>
              <a:t>T</a:t>
            </a:r>
            <a:r>
              <a:rPr lang="en-US" sz="2300" dirty="0"/>
              <a:t>, </a:t>
            </a:r>
            <a:r>
              <a:rPr lang="en-US" sz="2300" i="1" dirty="0" err="1"/>
              <a:t>U</a:t>
            </a:r>
            <a:r>
              <a:rPr lang="en-US" sz="2300" i="1" baseline="-25000" dirty="0" err="1"/>
              <a:t>i</a:t>
            </a:r>
            <a:r>
              <a:rPr lang="en-US" sz="2300" i="1" baseline="30000" dirty="0" err="1"/>
              <a:t>Q</a:t>
            </a:r>
            <a:r>
              <a:rPr lang="en-US" sz="2300" dirty="0"/>
              <a:t>, </a:t>
            </a:r>
            <a:r>
              <a:rPr lang="en-US" sz="2300" i="1" dirty="0" err="1"/>
              <a:t>U</a:t>
            </a:r>
            <a:r>
              <a:rPr lang="en-US" sz="2300" i="1" baseline="-25000" dirty="0" err="1"/>
              <a:t>i</a:t>
            </a:r>
            <a:r>
              <a:rPr lang="en-US" sz="2300" i="1" baseline="30000" dirty="0" err="1"/>
              <a:t>K</a:t>
            </a:r>
            <a:r>
              <a:rPr lang="en-US" sz="2300" dirty="0"/>
              <a:t>, </a:t>
            </a:r>
            <a:r>
              <a:rPr lang="en-US" sz="2300" i="1" dirty="0" err="1"/>
              <a:t>U</a:t>
            </a:r>
            <a:r>
              <a:rPr lang="en-US" sz="2300" i="1" baseline="-25000" dirty="0" err="1"/>
              <a:t>i</a:t>
            </a:r>
            <a:r>
              <a:rPr lang="en-US" sz="2300" i="1" baseline="30000" dirty="0" err="1"/>
              <a:t>V</a:t>
            </a:r>
            <a:r>
              <a:rPr lang="en-US" sz="2300" dirty="0"/>
              <a:t>, and </a:t>
            </a:r>
            <a:r>
              <a:rPr lang="en-US" sz="2300" i="1" dirty="0"/>
              <a:t>U</a:t>
            </a:r>
            <a:r>
              <a:rPr lang="en-US" sz="2300" i="1" baseline="30000" dirty="0"/>
              <a:t>O</a:t>
            </a:r>
            <a:r>
              <a:rPr lang="en-US" sz="2300" dirty="0"/>
              <a:t> can be learned by backpropagation algorithm associated SGD too. Note, starting point for backpropagation algorithm to train transformer is to make comparison of target sequence (for example, the English target sentence “I am a student” given the French source sentence “Je </a:t>
            </a:r>
            <a:r>
              <a:rPr lang="en-US" sz="2300" dirty="0" err="1"/>
              <a:t>suis</a:t>
            </a:r>
            <a:r>
              <a:rPr lang="en-US" sz="2300" dirty="0"/>
              <a:t> </a:t>
            </a:r>
            <a:r>
              <a:rPr lang="en-US" sz="2300" dirty="0" err="1"/>
              <a:t>étudiant</a:t>
            </a:r>
            <a:r>
              <a:rPr lang="en-US" sz="2300" dirty="0"/>
              <a:t>”) and evaluated sequence (for example, the English evaluated sentence “We are scholars” given the same French source sentence “Je </a:t>
            </a:r>
            <a:r>
              <a:rPr lang="en-US" sz="2300" dirty="0" err="1"/>
              <a:t>suis</a:t>
            </a:r>
            <a:r>
              <a:rPr lang="en-US" sz="2300" dirty="0"/>
              <a:t> </a:t>
            </a:r>
            <a:r>
              <a:rPr lang="en-US" sz="2300" dirty="0" err="1"/>
              <a:t>étudiant</a:t>
            </a:r>
            <a:r>
              <a:rPr lang="en-US" sz="2300" dirty="0"/>
              <a:t>”) at decoder, which goes backward encoder. Moreover, please pay attention that zero vectors representing redundant tokens do not affect updating these weight matrices when training transformer.</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3729602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2200" dirty="0"/>
              <a:t>AI models cope with two problems of model learning: 1) it is impossible to preprocess or annotate (label) huge data so as to make the huge data better for training, and 2) huge data is often come with data stream rather than data scratch. Note, the first problem is most important. </a:t>
            </a:r>
            <a:r>
              <a:rPr lang="en-US" sz="2200" i="1" dirty="0"/>
              <a:t>Transfer learning</a:t>
            </a:r>
            <a:r>
              <a:rPr lang="en-US" sz="2200" dirty="0"/>
              <a:t> (Han, et al., 2021, pp. 226-227) can solve the two problems by separating the training process by two stages: 1) </a:t>
            </a:r>
            <a:r>
              <a:rPr lang="en-US" sz="2200" i="1" dirty="0"/>
              <a:t>pre-training stage</a:t>
            </a:r>
            <a:r>
              <a:rPr lang="en-US" sz="2200" dirty="0"/>
              <a:t> aims to draw valuable knowledge from data stream / data scratch, and 2) </a:t>
            </a:r>
            <a:r>
              <a:rPr lang="en-US" sz="2200" i="1" dirty="0"/>
              <a:t>fine-tuning stage</a:t>
            </a:r>
            <a:r>
              <a:rPr lang="en-US" sz="2200" dirty="0"/>
              <a:t> later will take advantages of knowledge from pre-training stage so as to apply the knowledge into solving task-specific problem just by fewer samples or smaller data. As its name hints, transfer learning draws knowledge from pre-training stage and then transfers such knowledge to fine-tuning stage for doing some specific task</a:t>
            </a:r>
            <a:r>
              <a:rPr lang="en-US" sz="2200" dirty="0" smtClean="0"/>
              <a:t>.</a:t>
            </a:r>
            <a:r>
              <a:rPr lang="en-US" sz="2200" dirty="0"/>
              <a:t> Capturing knowledge in pre-training stage is known as source task and doing some specific task is known as target task (Han, et al., 2021, p. 227). Source task and target task may be essentially similar like GPT model and BERT model for token generation mentioned later but these tasks can be different or slightly different. The fine-tuning stage is dependent on concrete application and so, pre-training stage is focused in this section. The purpose of pre-training stage is to build a </a:t>
            </a:r>
            <a:r>
              <a:rPr lang="en-US" sz="2200" i="1" dirty="0"/>
              <a:t>large-scale pre-trained model</a:t>
            </a:r>
            <a:r>
              <a:rPr lang="en-US" sz="2200" dirty="0"/>
              <a:t> called </a:t>
            </a:r>
            <a:r>
              <a:rPr lang="en-US" sz="2200" i="1" dirty="0"/>
              <a:t>PTM</a:t>
            </a:r>
            <a:r>
              <a:rPr lang="en-US" sz="2200" dirty="0"/>
              <a:t> which must have ability to process huge data or large-scale data.</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1159437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200" dirty="0"/>
              <a:t>If large-scale data is come from data stream called downstream data, PTM will need to reach the strong point that is parallel computation. If large-scale is too huge, PTM will need to reach the strong point that is efficient computation. When efficient computation can be reached by good implementation, parallel computation requires an improvement of methodology. In order to catch knowledge inside data without human interference with restriction that such knowledge represented by label, annotation, context, meaning, etc. is better than cluster and group, self-supervised learning is often accepted as a good methodology for PTM (Han, et al., 2021, pp. 227-229). Essentially, </a:t>
            </a:r>
            <a:r>
              <a:rPr lang="en-US" sz="2200" i="1" dirty="0"/>
              <a:t>self-supervised learning</a:t>
            </a:r>
            <a:r>
              <a:rPr lang="en-US" sz="2200" dirty="0"/>
              <a:t> tries to draw pseudo-supervised information from unannotated/unlabeled data so that such pseudo-supervised information plays the role of supervised information like annotation and label that fine-tuning stage applies into supervised learning tasks for solving specific problem with limited data. The pseudo-supervised information is often relationships and contexts inside data structure. Anyhow, self-supervised learning is often associated with transfer learning because, simply, annotating entirely huge data is impossible. Self-supervised learning associated with pre-training stage is called self-supervised pre-training. Although self-supervised pre-training is preeminent, pre-training stage can apply other learning approaches such as supervised learning and unsupervised learning.</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3311521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400" dirty="0"/>
              <a:t>That the essentially strong point of transformer is self-attention makes transformer appropriate to be a good PTM when self-attention follows essentially ideology of self-supervised learning because self-attention mechanism tries to catch contextual meaning of every token inside its sequence. Moreover, transformer supports parallel computation based on its other aspect that transformer does not concern token ordering in sequence. Anyhow, transformer is suitable to PTM for transfer learning and so this section tries to explain large-scaled pre-trained model (PTM) via transformer as an example of PTM. Note, fine-tuning stage of transfer learning will take advantages of PTM for solving task-specific problem; in other words, fine-tuning stage will fine-tune or retrain PTM with downstream data, smaller data, or a smaller group of indications. When fine-tuning stage is not focused in description, PTM is known as transfer learning model which includes two stages such as pre-training stage and fine-tuning stage. In this case, source task and target task of transfer learning have the same model architecture (model backbone) which is the same PTM architecture. Large-scale PTM implies its huge number of parameters as well as huge data from which it is trained.</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408884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550" dirty="0"/>
                  <a:t>Generative Pre-trained Transformer (</a:t>
                </a:r>
                <a:r>
                  <a:rPr lang="en-US" sz="1550" i="1" dirty="0"/>
                  <a:t>GPT</a:t>
                </a:r>
                <a:r>
                  <a:rPr lang="en-US" sz="1550" dirty="0"/>
                  <a:t>), developed in 2018 with GPT-1 by </a:t>
                </a:r>
                <a:r>
                  <a:rPr lang="en-US" sz="1550" dirty="0" err="1"/>
                  <a:t>OpenAI</a:t>
                </a:r>
                <a:r>
                  <a:rPr lang="en-US" sz="1550" dirty="0"/>
                  <a:t> </a:t>
                </a:r>
                <a:r>
                  <a:rPr lang="en-US" sz="1550" dirty="0" smtClean="0"/>
                  <a:t>whose </a:t>
                </a:r>
                <a:r>
                  <a:rPr lang="en-US" sz="1550" dirty="0"/>
                  <a:t>product is </a:t>
                </a:r>
                <a:r>
                  <a:rPr lang="en-US" sz="1550" dirty="0" err="1"/>
                  <a:t>ChatGPT</a:t>
                </a:r>
                <a:r>
                  <a:rPr lang="en-US" sz="1550" dirty="0"/>
                  <a:t> launched in 2022, is a PTM that applies only decoder of transformer into sequence generation. In pre-training stage, GPT trains its decoder from huge data over internet and available sources so as to predict next word </a:t>
                </a:r>
                <a:r>
                  <a:rPr lang="en-US" sz="1550" b="1" i="1" dirty="0"/>
                  <a:t>y</a:t>
                </a:r>
                <a:r>
                  <a:rPr lang="en-US" sz="1550" i="1" baseline="-25000" dirty="0"/>
                  <a:t>t</a:t>
                </a:r>
                <a:r>
                  <a:rPr lang="en-US" sz="1550" baseline="-25000" dirty="0"/>
                  <a:t>+1</a:t>
                </a:r>
                <a:r>
                  <a:rPr lang="en-US" sz="1550" dirty="0"/>
                  <a:t> from previous words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by maximizing likelihood </a:t>
                </a:r>
                <a:r>
                  <a:rPr lang="en-US" sz="1550" i="1" dirty="0"/>
                  <a:t>P</a:t>
                </a:r>
                <a:r>
                  <a:rPr lang="en-US" sz="1550" dirty="0"/>
                  <a:t>(</a:t>
                </a:r>
                <a:r>
                  <a:rPr lang="en-US" sz="1550" b="1" i="1" dirty="0"/>
                  <a:t>y</a:t>
                </a:r>
                <a:r>
                  <a:rPr lang="en-US" sz="1550" i="1" baseline="-25000" dirty="0"/>
                  <a:t>t</a:t>
                </a:r>
                <a:r>
                  <a:rPr lang="en-US" sz="1550" baseline="-25000" dirty="0"/>
                  <a:t>+1</a:t>
                </a:r>
                <a:r>
                  <a:rPr lang="en-US" sz="1550" dirty="0"/>
                  <a:t> | Θ,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and taking advantages of self-attention mechanism aforementioned (Han, et al., 2021, p. 231). </a:t>
                </a:r>
                <a:r>
                  <a:rPr lang="en-US" sz="1550" dirty="0" smtClean="0"/>
                  <a:t>Maximization of likelihood </a:t>
                </a:r>
                <a:r>
                  <a:rPr lang="en-US" sz="1550" i="1" dirty="0" smtClean="0"/>
                  <a:t>P</a:t>
                </a:r>
                <a:r>
                  <a:rPr lang="en-US" sz="1550" dirty="0" smtClean="0"/>
                  <a:t>(</a:t>
                </a:r>
                <a:r>
                  <a:rPr lang="en-US" sz="1550" b="1" i="1" dirty="0" smtClean="0"/>
                  <a:t>y</a:t>
                </a:r>
                <a:r>
                  <a:rPr lang="en-US" sz="1550" i="1" baseline="-25000" dirty="0" smtClean="0"/>
                  <a:t>t</a:t>
                </a:r>
                <a:r>
                  <a:rPr lang="en-US" sz="1550" baseline="-25000" dirty="0" smtClean="0"/>
                  <a:t>+1</a:t>
                </a:r>
                <a:r>
                  <a:rPr lang="en-US" sz="1550" dirty="0" smtClean="0"/>
                  <a:t> | Θ, </a:t>
                </a:r>
                <a:r>
                  <a:rPr lang="en-US" sz="1550" b="1" i="1" dirty="0" smtClean="0"/>
                  <a:t>y</a:t>
                </a:r>
                <a:r>
                  <a:rPr lang="en-US" sz="1550" baseline="-25000" dirty="0" smtClean="0"/>
                  <a:t>1</a:t>
                </a:r>
                <a:r>
                  <a:rPr lang="en-US" sz="1550" dirty="0" smtClean="0"/>
                  <a:t>, </a:t>
                </a:r>
                <a:r>
                  <a:rPr lang="en-US" sz="1550" b="1" i="1" dirty="0" smtClean="0"/>
                  <a:t>y</a:t>
                </a:r>
                <a:r>
                  <a:rPr lang="en-US" sz="1550" baseline="-25000" dirty="0" smtClean="0"/>
                  <a:t>2</a:t>
                </a:r>
                <a:r>
                  <a:rPr lang="en-US" sz="1550" dirty="0" smtClean="0"/>
                  <a:t>,…, </a:t>
                </a:r>
                <a:r>
                  <a:rPr lang="en-US" sz="1550" b="1" i="1" dirty="0" err="1" smtClean="0"/>
                  <a:t>y</a:t>
                </a:r>
                <a:r>
                  <a:rPr lang="en-US" sz="1550" i="1" baseline="-25000" dirty="0" err="1" smtClean="0"/>
                  <a:t>t</a:t>
                </a:r>
                <a:r>
                  <a:rPr lang="en-US" sz="1550" dirty="0" smtClean="0"/>
                  <a:t>) belongs </a:t>
                </a:r>
                <a:r>
                  <a:rPr lang="en-US" sz="1550" dirty="0"/>
                  <a:t>to autoregressive language model.</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i="1">
                              <a:latin typeface="Cambria Math" panose="02040503050406030204" pitchFamily="18" charset="0"/>
                            </a:rPr>
                          </m:ctrlPr>
                        </m:mPr>
                        <m:mr>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r>
                                      <m:rPr>
                                        <m:sty m:val="p"/>
                                      </m:rPr>
                                      <a:rPr lang="en-US" sz="1550">
                                        <a:latin typeface="Cambria Math" panose="02040503050406030204" pitchFamily="18" charset="0"/>
                                      </a:rPr>
                                      <m:t>Θ</m:t>
                                    </m:r>
                                  </m:lim>
                                </m:limLow>
                              </m:fName>
                              <m:e>
                                <m:r>
                                  <m:rPr>
                                    <m:sty m:val="p"/>
                                  </m:rPr>
                                  <a:rPr lang="en-US" sz="1550">
                                    <a:latin typeface="Cambria Math" panose="02040503050406030204" pitchFamily="18" charset="0"/>
                                  </a:rPr>
                                  <m:t>log</m:t>
                                </m:r>
                                <m:d>
                                  <m:dPr>
                                    <m:ctrlPr>
                                      <a:rPr lang="en-US" sz="1550" i="1">
                                        <a:latin typeface="Cambria Math" panose="02040503050406030204" pitchFamily="18" charset="0"/>
                                      </a:rPr>
                                    </m:ctrlPr>
                                  </m:dP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d>
                              </m:e>
                            </m:func>
                          </m:e>
                        </m:mr>
                        <m:mr>
                          <m:e>
                            <m:sSub>
                              <m:sSubPr>
                                <m:ctrlPr>
                                  <a:rPr lang="en-US" sz="1550" i="1">
                                    <a:latin typeface="Cambria Math" panose="02040503050406030204" pitchFamily="18" charset="0"/>
                                  </a:rPr>
                                </m:ctrlPr>
                              </m:sSubPr>
                              <m:e>
                                <m:acc>
                                  <m:accPr>
                                    <m:chr m:val="̂"/>
                                    <m:ctrlPr>
                                      <a:rPr lang="en-US" sz="1550" i="1">
                                        <a:latin typeface="Cambria Math" panose="02040503050406030204" pitchFamily="18" charset="0"/>
                                      </a:rPr>
                                    </m:ctrlPr>
                                  </m:accPr>
                                  <m:e>
                                    <m:r>
                                      <a:rPr lang="en-US" sz="1550" b="1" i="1">
                                        <a:latin typeface="Cambria Math" panose="02040503050406030204" pitchFamily="18" charset="0"/>
                                      </a:rPr>
                                      <m:t>𝒚</m:t>
                                    </m:r>
                                  </m:e>
                                </m:acc>
                              </m:e>
                              <m:sub>
                                <m:r>
                                  <a:rPr lang="en-US" sz="1550" i="1">
                                    <a:latin typeface="Cambria Math" panose="02040503050406030204" pitchFamily="18" charset="0"/>
                                  </a:rPr>
                                  <m:t>𝑡</m:t>
                                </m:r>
                                <m:r>
                                  <a:rPr lang="en-US" sz="1550" i="1">
                                    <a:latin typeface="Cambria Math" panose="02040503050406030204" pitchFamily="18" charset="0"/>
                                  </a:rPr>
                                  <m:t>+1</m:t>
                                </m:r>
                              </m:sub>
                            </m:sSub>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𝑛</m:t>
                                        </m:r>
                                        <m:r>
                                          <a:rPr lang="en-US" sz="1550" i="1">
                                            <a:latin typeface="Cambria Math" panose="02040503050406030204" pitchFamily="18" charset="0"/>
                                          </a:rPr>
                                          <m:t>+1</m:t>
                                        </m:r>
                                      </m:sub>
                                    </m:sSub>
                                  </m:lim>
                                </m:limLow>
                              </m:fName>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func>
                          </m:e>
                        </m:mr>
                      </m:m>
                    </m:oMath>
                  </m:oMathPara>
                </a14:m>
                <a:endParaRPr lang="en-US" sz="1550" dirty="0"/>
              </a:p>
              <a:p>
                <a:pPr marL="0" indent="0">
                  <a:buNone/>
                </a:pPr>
                <a:r>
                  <a:rPr lang="en-US" sz="15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b="1" i="1">
                              <a:latin typeface="Cambria Math" panose="02040503050406030204" pitchFamily="18" charset="0"/>
                            </a:rPr>
                          </m:ctrlPr>
                        </m:mPr>
                        <m:m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r>
                              <a:rPr lang="en-US" sz="1550" i="1">
                                <a:latin typeface="Cambria Math" panose="02040503050406030204" pitchFamily="18" charset="0"/>
                              </a:rPr>
                              <m:t>≝</m:t>
                            </m:r>
                            <m:r>
                              <a:rPr lang="en-US" sz="1550" b="1" i="1">
                                <a:latin typeface="Cambria Math" panose="02040503050406030204" pitchFamily="18" charset="0"/>
                              </a:rPr>
                              <m:t>𝒑</m:t>
                            </m:r>
                          </m:e>
                        </m:mr>
                        <m:mr>
                          <m:e>
                            <m:r>
                              <a:rPr lang="en-US" sz="1550" b="1" i="1">
                                <a:latin typeface="Cambria Math" panose="02040503050406030204" pitchFamily="18" charset="0"/>
                              </a:rPr>
                              <m:t>𝒑</m:t>
                            </m:r>
                            <m:r>
                              <a:rPr lang="en-US" sz="1550" i="1">
                                <a:latin typeface="Cambria Math" panose="02040503050406030204" pitchFamily="18" charset="0"/>
                              </a:rPr>
                              <m:t>=</m:t>
                            </m:r>
                            <m:r>
                              <m:rPr>
                                <m:sty m:val="p"/>
                              </m:rPr>
                              <a:rPr lang="en-US" sz="1550">
                                <a:latin typeface="Cambria Math" panose="02040503050406030204" pitchFamily="18" charset="0"/>
                              </a:rPr>
                              <m:t>softmax</m:t>
                            </m:r>
                            <m:d>
                              <m:dPr>
                                <m:ctrlPr>
                                  <a:rPr lang="en-US" sz="1550" i="1">
                                    <a:latin typeface="Cambria Math" panose="02040503050406030204" pitchFamily="18" charset="0"/>
                                  </a:rPr>
                                </m:ctrlPr>
                              </m:dPr>
                              <m:e>
                                <m:r>
                                  <a:rPr lang="en-US" sz="1550" b="1" i="1">
                                    <a:latin typeface="Cambria Math" panose="02040503050406030204" pitchFamily="18" charset="0"/>
                                  </a:rPr>
                                  <m:t>𝒘</m:t>
                                </m:r>
                              </m:e>
                            </m:d>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e>
                        </m:mr>
                        <m:m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𝑖</m:t>
                                </m:r>
                              </m:sub>
                            </m:sSub>
                            <m:r>
                              <a:rPr lang="en-US" sz="1550" i="1">
                                <a:latin typeface="Cambria Math" panose="02040503050406030204" pitchFamily="18" charset="0"/>
                              </a:rPr>
                              <m:t>=</m:t>
                            </m:r>
                            <m:f>
                              <m:fPr>
                                <m:ctrlPr>
                                  <a:rPr lang="en-US" sz="1550" i="1">
                                    <a:latin typeface="Cambria Math" panose="02040503050406030204" pitchFamily="18" charset="0"/>
                                  </a:rPr>
                                </m:ctrlPr>
                              </m:fPr>
                              <m:num>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𝑖</m:t>
                                        </m:r>
                                      </m:sub>
                                    </m:sSub>
                                  </m:e>
                                </m:d>
                              </m:num>
                              <m:den>
                                <m:nary>
                                  <m:naryPr>
                                    <m:chr m:val="∑"/>
                                    <m:limLoc m:val="undOvr"/>
                                    <m:ctrlPr>
                                      <a:rPr lang="en-US" sz="1550" i="1">
                                        <a:latin typeface="Cambria Math" panose="02040503050406030204" pitchFamily="18" charset="0"/>
                                      </a:rPr>
                                    </m:ctrlPr>
                                  </m:naryPr>
                                  <m:sub>
                                    <m:r>
                                      <a:rPr lang="en-US" sz="1550" i="1">
                                        <a:latin typeface="Cambria Math" panose="02040503050406030204" pitchFamily="18" charset="0"/>
                                      </a:rPr>
                                      <m:t>𝑙</m:t>
                                    </m:r>
                                    <m:r>
                                      <a:rPr lang="en-US" sz="1550" i="1">
                                        <a:latin typeface="Cambria Math" panose="02040503050406030204" pitchFamily="18" charset="0"/>
                                      </a:rPr>
                                      <m:t>=1</m:t>
                                    </m:r>
                                  </m:sub>
                                  <m:sup>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p>
                                  <m:e>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𝑙</m:t>
                                            </m:r>
                                          </m:sub>
                                        </m:sSub>
                                      </m:e>
                                    </m:d>
                                  </m:e>
                                </m:nary>
                              </m:den>
                            </m:f>
                          </m:e>
                        </m:mr>
                        <m:mr>
                          <m:e>
                            <m:r>
                              <a:rPr lang="en-US" sz="1550" b="1" i="1">
                                <a:latin typeface="Cambria Math" panose="02040503050406030204" pitchFamily="18" charset="0"/>
                              </a:rPr>
                              <m:t>𝒘</m:t>
                            </m:r>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r>
                              <a:rPr lang="en-US" sz="1550" i="1">
                                <a:latin typeface="Cambria Math" panose="02040503050406030204" pitchFamily="18" charset="0"/>
                              </a:rPr>
                              <m:t>=</m:t>
                            </m:r>
                            <m:r>
                              <m:rPr>
                                <m:sty m:val="p"/>
                              </m:rPr>
                              <a:rPr lang="en-US" sz="1550">
                                <a:latin typeface="Cambria Math" panose="02040503050406030204" pitchFamily="18" charset="0"/>
                              </a:rPr>
                              <m:t>linear</m:t>
                            </m:r>
                            <m:d>
                              <m:dPr>
                                <m:ctrlPr>
                                  <a:rPr lang="en-US" sz="1550" i="1">
                                    <a:latin typeface="Cambria Math" panose="02040503050406030204" pitchFamily="18" charset="0"/>
                                  </a:rPr>
                                </m:ctrlPr>
                              </m:dPr>
                              <m:e>
                                <m:r>
                                  <a:rPr lang="en-US" sz="1550" b="1" i="1">
                                    <a:latin typeface="Cambria Math" panose="02040503050406030204" pitchFamily="18" charset="0"/>
                                  </a:rPr>
                                  <m:t>𝒁</m:t>
                                </m:r>
                              </m:e>
                            </m:d>
                            <m:r>
                              <a:rPr lang="en-US" sz="1550" i="1">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a:rPr lang="en-US" sz="1550" b="1" i="1">
                                    <a:latin typeface="Cambria Math" panose="02040503050406030204" pitchFamily="18" charset="0"/>
                                  </a:rPr>
                                  <m:t>𝒁</m:t>
                                </m:r>
                              </m:e>
                            </m:d>
                          </m:e>
                        </m:mr>
                      </m:m>
                    </m:oMath>
                  </m:oMathPara>
                </a14:m>
                <a:endParaRPr lang="en-US" sz="1550" dirty="0" smtClean="0"/>
              </a:p>
              <a:p>
                <a:pPr marL="0" indent="0">
                  <a:buNone/>
                </a:pPr>
                <a:r>
                  <a:rPr lang="en-US" sz="155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MaskedMultiheadAttention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oMath>
                  </m:oMathPara>
                </a14:m>
                <a:endParaRPr lang="en-US" sz="1550" dirty="0"/>
              </a:p>
              <a:p>
                <a:pPr marL="0" indent="0">
                  <a:buNone/>
                </a:pPr>
                <a14:m>
                  <m:oMathPara xmlns:m="http://schemas.openxmlformats.org/officeDocument/2006/math">
                    <m:oMathParaPr>
                      <m:jc m:val="centerGroup"/>
                    </m:oMathParaPr>
                    <m:oMath xmlns:m="http://schemas.openxmlformats.org/officeDocument/2006/math">
                      <m:r>
                        <a:rPr lang="en-US" sz="1550" b="1" i="1">
                          <a:latin typeface="Cambria Math" panose="02040503050406030204" pitchFamily="18" charset="0"/>
                        </a:rPr>
                        <m:t>𝒁</m:t>
                      </m:r>
                      <m: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e>
                      </m:d>
                    </m:oMath>
                  </m:oMathPara>
                </a14:m>
                <a:endParaRPr lang="en-US" sz="1550" dirty="0"/>
              </a:p>
              <a:p>
                <a:pPr marL="0" indent="0">
                  <a:buNone/>
                </a:pPr>
                <a:r>
                  <a:rPr lang="en-US" sz="1550" dirty="0"/>
                  <a:t>Because GPT has only one decoder, sequence </a:t>
                </a:r>
                <a:r>
                  <a:rPr lang="en-US" sz="1550" b="1" i="1" dirty="0"/>
                  <a:t>X</a:t>
                </a:r>
                <a:r>
                  <a:rPr lang="en-US" sz="1550" dirty="0"/>
                  <a:t> is null in GPT.</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 xmlns:m="http://schemas.openxmlformats.org/officeDocument/2006/math">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Para>
                </a14:m>
                <a:endParaRPr lang="en-US" sz="15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253" t="-236" r="-203"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2893018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7685865" cy="5176066"/>
              </a:xfrm>
            </p:spPr>
            <p:txBody>
              <a:bodyPr>
                <a:normAutofit/>
              </a:bodyPr>
              <a:lstStyle/>
              <a:p>
                <a:pPr marL="0" indent="0">
                  <a:buNone/>
                </a:pPr>
                <a:r>
                  <a:rPr lang="en-US" sz="2200" dirty="0"/>
                  <a:t>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is simplified for easy explanation. Exactly, given sequence </a:t>
                </a:r>
                <a:r>
                  <a:rPr lang="en-US" sz="2200" b="1" i="1" dirty="0"/>
                  <a:t>Y</a:t>
                </a:r>
                <a:r>
                  <a:rPr lang="en-US" sz="2200" dirty="0"/>
                  <a:t> =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a:t>y</a:t>
                </a:r>
                <a:r>
                  <a:rPr lang="en-US" sz="2200" i="1" baseline="-25000" dirty="0"/>
                  <a:t>n</a:t>
                </a:r>
                <a:r>
                  <a:rPr lang="en-US" sz="2200" baseline="-25000" dirty="0"/>
                  <a:t>+1</a:t>
                </a:r>
                <a:r>
                  <a:rPr lang="en-US" sz="2200" dirty="0"/>
                  <a:t>)</a:t>
                </a:r>
                <a:r>
                  <a:rPr lang="en-US" sz="2200" i="1" baseline="30000" dirty="0"/>
                  <a:t>T</a:t>
                </a:r>
                <a:r>
                  <a:rPr lang="en-US" sz="2200" dirty="0"/>
                  <a:t>, GPT aims to maximize log-likelihood </a:t>
                </a:r>
                <a:r>
                  <a:rPr lang="en-US" sz="2200" i="1" dirty="0"/>
                  <a:t>L</a:t>
                </a:r>
                <a:r>
                  <a:rPr lang="en-US" sz="2200" dirty="0"/>
                  <a:t>(Θ | </a:t>
                </a:r>
                <a:r>
                  <a:rPr lang="en-US" sz="2200" b="1" i="1" dirty="0"/>
                  <a:t>Y</a:t>
                </a:r>
                <a:r>
                  <a:rPr lang="en-US" sz="2200" dirty="0"/>
                  <a:t>) as follows (Han, et al., 2021, p. 231):</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r>
                              <a:rPr lang="en-US" sz="2200" i="1">
                                <a:latin typeface="Cambria Math" panose="02040503050406030204" pitchFamily="18" charset="0"/>
                              </a:rPr>
                              <m:t>=</m:t>
                            </m:r>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𝑛</m:t>
                                </m:r>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sub>
                                        </m:sSub>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e>
                            </m:func>
                          </m:e>
                        </m:mr>
                      </m:m>
                    </m:oMath>
                  </m:oMathPara>
                </a14:m>
                <a:endParaRPr lang="en-US" sz="2200" dirty="0"/>
              </a:p>
              <a:p>
                <a:pPr marL="0" indent="0">
                  <a:buNone/>
                </a:pPr>
                <a:r>
                  <a:rPr lang="en-US" sz="2200" dirty="0"/>
                  <a:t>Later on, GPT improves its pre-trained decoder in fine-tuning stage by re-training the decoder with annotated data, high-quality data, and domain-specific data so as to improve pre-trained parameters. Moreover, GPT adds extra presentation layers in fine-tuning stage (Han, et al., 2021, p. 231</a:t>
                </a:r>
                <a:r>
                  <a:rPr lang="en-US" sz="2200" dirty="0" smtClean="0"/>
                  <a:t>).</a:t>
                </a:r>
                <a:r>
                  <a:rPr lang="en-US" sz="2200" dirty="0"/>
                  <a:t> Following figure (Han, et al., 2021, p. 232) depicts prediction process of GPT.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7685865" cy="5176066"/>
              </a:xfrm>
              <a:blipFill>
                <a:blip r:embed="rId2"/>
                <a:stretch>
                  <a:fillRect l="-1031" t="-824" r="-10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745" y="2092101"/>
            <a:ext cx="4194910" cy="2201034"/>
          </a:xfrm>
          <a:prstGeom prst="rect">
            <a:avLst/>
          </a:prstGeom>
        </p:spPr>
      </p:pic>
      <p:sp>
        <p:nvSpPr>
          <p:cNvPr id="8" name="Rectangle 7"/>
          <p:cNvSpPr/>
          <p:nvPr/>
        </p:nvSpPr>
        <p:spPr>
          <a:xfrm>
            <a:off x="7917275" y="4358965"/>
            <a:ext cx="4129849" cy="400110"/>
          </a:xfrm>
          <a:prstGeom prst="rect">
            <a:avLst/>
          </a:prstGeom>
        </p:spPr>
        <p:txBody>
          <a:bodyPr wrap="none">
            <a:spAutoFit/>
          </a:bodyPr>
          <a:lstStyle/>
          <a:p>
            <a:r>
              <a:rPr lang="en-US" sz="2000" b="1" dirty="0">
                <a:latin typeface="Times New Roman" panose="02020603050405020304" pitchFamily="18" charset="0"/>
                <a:ea typeface="DengXian"/>
              </a:rPr>
              <a:t>Figure 4.1.</a:t>
            </a:r>
            <a:r>
              <a:rPr lang="en-US" sz="2000" dirty="0">
                <a:latin typeface="Times New Roman" panose="02020603050405020304" pitchFamily="18" charset="0"/>
                <a:ea typeface="DengXian"/>
              </a:rPr>
              <a:t> Prediction process of GPT</a:t>
            </a:r>
            <a:endParaRPr lang="en-US" sz="2000" dirty="0"/>
          </a:p>
        </p:txBody>
      </p:sp>
    </p:spTree>
    <p:extLst>
      <p:ext uri="{BB962C8B-B14F-4D97-AF65-F5344CB8AC3E}">
        <p14:creationId xmlns:p14="http://schemas.microsoft.com/office/powerpoint/2010/main" val="16308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smtClean="0"/>
                  <a:t>Suppose entire FNN is reduced into a state in RNN and RNN is ordered list of neurons called sequence of neurons and moreover, output of previous neuron </a:t>
                </a:r>
                <a:r>
                  <a:rPr lang="en-US" sz="1850" i="1" dirty="0"/>
                  <a:t>x</a:t>
                </a:r>
                <a:r>
                  <a:rPr lang="en-US" sz="1850" i="1" baseline="-25000" dirty="0"/>
                  <a:t>i</a:t>
                </a:r>
                <a:r>
                  <a:rPr lang="en-US" sz="1850" baseline="-25000" dirty="0"/>
                  <a:t>–1</a:t>
                </a:r>
                <a:r>
                  <a:rPr lang="en-US" sz="1850" dirty="0"/>
                  <a:t> contributes to input of current neuron </a:t>
                </a:r>
                <a:r>
                  <a:rPr lang="en-US" sz="1850" i="1" dirty="0"/>
                  <a:t>x</a:t>
                </a:r>
                <a:r>
                  <a:rPr lang="en-US" sz="1850" i="1" baseline="-25000" dirty="0"/>
                  <a:t>i</a:t>
                </a:r>
                <a:r>
                  <a:rPr lang="en-US" sz="1850" dirty="0"/>
                  <a:t>. Namely, for formal definition, given </a:t>
                </a:r>
                <a:r>
                  <a:rPr lang="en-US" sz="1850" i="1" dirty="0"/>
                  <a:t>T</a:t>
                </a:r>
                <a:r>
                  <a:rPr lang="en-US" sz="1850" dirty="0"/>
                  <a:t> time points </a:t>
                </a:r>
                <a:r>
                  <a:rPr lang="en-US" sz="1850" i="1" dirty="0"/>
                  <a:t>t</a:t>
                </a:r>
                <a:r>
                  <a:rPr lang="en-US" sz="1850" dirty="0"/>
                  <a:t> = 1, 2,…, </a:t>
                </a:r>
                <a:r>
                  <a:rPr lang="en-US" sz="1850" i="1" dirty="0"/>
                  <a:t>T</a:t>
                </a:r>
                <a:r>
                  <a:rPr lang="en-US" sz="1850" dirty="0"/>
                  <a:t>, then RNN is ordered sequence of </a:t>
                </a:r>
                <a:r>
                  <a:rPr lang="en-US" sz="1850" i="1" dirty="0"/>
                  <a:t>T</a:t>
                </a:r>
                <a:r>
                  <a:rPr lang="en-US" sz="1850" dirty="0"/>
                  <a:t> states and each state is modeled by triple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called state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where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layer, hidden layer, and output layer, respectively. Without loss of generality, let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neuron, hidden neuron, and output neuron, respectively when a layer is represented by one of its neurons. Please pay attention that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are represented vectors of the </a:t>
                </a:r>
                <a:r>
                  <a:rPr lang="en-US" sz="1850" i="1" dirty="0" err="1"/>
                  <a:t>t</a:t>
                </a:r>
                <a:r>
                  <a:rPr lang="en-US" sz="1850" baseline="30000" dirty="0" err="1"/>
                  <a:t>th</a:t>
                </a:r>
                <a:r>
                  <a:rPr lang="en-US" sz="1850" dirty="0"/>
                  <a:t> word in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modeled by RNN in context of NLP because a word is modeled by a numeric vector in NLP. Therefore, the aforementioned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is a matrix indeed but </a:t>
                </a:r>
                <a:r>
                  <a:rPr lang="en-US" sz="1850" b="1" i="1" dirty="0"/>
                  <a:t>x</a:t>
                </a:r>
                <a:r>
                  <a:rPr lang="en-US" sz="1850" dirty="0"/>
                  <a:t> is mentioned as a vector. Exactly, </a:t>
                </a:r>
                <a:r>
                  <a:rPr lang="en-US" sz="1850" b="1" i="1" dirty="0"/>
                  <a:t>x</a:t>
                </a:r>
                <a:r>
                  <a:rPr lang="en-US" sz="1850" dirty="0"/>
                  <a:t> is vector of vectors, which leads to the convention that its elements are denoted by bold letter such as </a:t>
                </a:r>
                <a:r>
                  <a:rPr lang="en-US" sz="1850" b="1" i="1" dirty="0"/>
                  <a:t>x</a:t>
                </a:r>
                <a:r>
                  <a:rPr lang="en-US" sz="1850" i="1" baseline="-25000" dirty="0"/>
                  <a:t>i</a:t>
                </a:r>
                <a:r>
                  <a:rPr lang="en-US" sz="1850" dirty="0"/>
                  <a:t> or </a:t>
                </a:r>
                <a:r>
                  <a:rPr lang="en-US" sz="1850" b="1" i="1" dirty="0" err="1"/>
                  <a:t>x</a:t>
                </a:r>
                <a:r>
                  <a:rPr lang="en-US" sz="1850" i="1" baseline="-25000" dirty="0" err="1"/>
                  <a:t>t</a:t>
                </a:r>
                <a:r>
                  <a:rPr lang="en-US" sz="1850" dirty="0"/>
                  <a:t> because such elements are variable vectors representing words. Note, a word in NLP can be mentioned as term or token</a:t>
                </a:r>
                <a:r>
                  <a:rPr lang="en-US" sz="1850" dirty="0" smtClean="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50" b="1" i="1">
                              <a:latin typeface="Cambria Math" panose="02040503050406030204" pitchFamily="18" charset="0"/>
                            </a:rPr>
                          </m:ctrlPr>
                        </m:mPr>
                        <m:mr>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𝑿</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𝑚</m:t>
                                        </m:r>
                                      </m:sub>
                                    </m:sSub>
                                  </m:e>
                                </m:d>
                              </m:e>
                              <m:sup>
                                <m:r>
                                  <a:rPr lang="en-US" sz="1850" i="1">
                                    <a:latin typeface="Cambria Math" panose="02040503050406030204" pitchFamily="18" charset="0"/>
                                  </a:rPr>
                                  <m:t>𝑇</m:t>
                                </m:r>
                              </m:sup>
                            </m:sSup>
                          </m:e>
                        </m:mr>
                        <m:mr>
                          <m:e>
                            <m:r>
                              <a:rPr lang="en-US" sz="1850" b="1" i="1">
                                <a:latin typeface="Cambria Math" panose="02040503050406030204" pitchFamily="18" charset="0"/>
                              </a:rPr>
                              <m:t>𝒚</m:t>
                            </m:r>
                            <m:r>
                              <a:rPr lang="en-US" sz="1850" i="1">
                                <a:latin typeface="Cambria Math" panose="02040503050406030204" pitchFamily="18" charset="0"/>
                              </a:rPr>
                              <m:t>=</m:t>
                            </m:r>
                            <m:r>
                              <a:rPr lang="en-US" sz="1850" b="1" i="1">
                                <a:latin typeface="Cambria Math" panose="02040503050406030204" pitchFamily="18" charset="0"/>
                              </a:rPr>
                              <m:t>𝒀</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𝑛</m:t>
                                        </m:r>
                                      </m:sub>
                                    </m:sSub>
                                  </m:e>
                                </m:d>
                              </m:e>
                              <m:sup>
                                <m:r>
                                  <a:rPr lang="en-US" sz="1850" i="1">
                                    <a:latin typeface="Cambria Math" panose="02040503050406030204" pitchFamily="18" charset="0"/>
                                  </a:rPr>
                                  <m:t>𝑇</m:t>
                                </m:r>
                              </m:sup>
                            </m:sSup>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Θ</m:t>
                                </m:r>
                              </m:e>
                            </m:d>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𝑿</m:t>
                                </m:r>
                              </m:e>
                              <m:e>
                                <m:r>
                                  <m:rPr>
                                    <m:sty m:val="p"/>
                                  </m:rPr>
                                  <a:rPr lang="en-US" sz="1850">
                                    <a:latin typeface="Cambria Math" panose="02040503050406030204" pitchFamily="18" charset="0"/>
                                  </a:rPr>
                                  <m:t>Θ</m:t>
                                </m:r>
                              </m:e>
                            </m:d>
                          </m:e>
                        </m:mr>
                      </m:m>
                    </m:oMath>
                  </m:oMathPara>
                </a14:m>
                <a:endParaRPr lang="en-US" sz="1850" dirty="0"/>
              </a:p>
              <a:p>
                <a:pPr marL="0" indent="0">
                  <a:buNone/>
                </a:pPr>
                <a:r>
                  <a:rPr lang="en-US" sz="1850" dirty="0"/>
                  <a:t>Note, the subscript “</a:t>
                </a:r>
                <a:r>
                  <a:rPr lang="en-US" sz="1850" i="1" dirty="0"/>
                  <a:t>T</a:t>
                </a:r>
                <a:r>
                  <a:rPr lang="en-US" sz="1850" dirty="0"/>
                  <a:t>” denotes vector/matrix transposition operator</a:t>
                </a:r>
                <a:r>
                  <a:rPr lang="en-US" sz="1850" dirty="0" smtClean="0"/>
                  <a:t>.</a:t>
                </a:r>
                <a:r>
                  <a:rPr lang="en-US" sz="1850" dirty="0"/>
                  <a:t> Whether the sentence / sequence is denoted as vector notation </a:t>
                </a:r>
                <a:r>
                  <a:rPr lang="en-US" sz="1850" b="1" i="1" dirty="0"/>
                  <a:t>x</a:t>
                </a:r>
                <a:r>
                  <a:rPr lang="en-US" sz="1850" dirty="0"/>
                  <a:t> or matrix notation </a:t>
                </a:r>
                <a:r>
                  <a:rPr lang="en-US" sz="1850" b="1" i="1" dirty="0"/>
                  <a:t>X</a:t>
                </a:r>
                <a:r>
                  <a:rPr lang="en-US" sz="1850" dirty="0"/>
                  <a:t> belongs to contextual explanations. Recall that transformer as well as STM are inspired from sequence generation which, in turn, is related to recurrent neural network (RNN) as well as long short-term memory (LSTM) because sequence generation models are often implemented by RNN or LSTM. Function </a:t>
                </a:r>
                <a:r>
                  <a:rPr lang="en-US" sz="1850" b="1" i="1" dirty="0"/>
                  <a:t>y</a:t>
                </a:r>
                <a:r>
                  <a:rPr lang="en-US" sz="1850" dirty="0"/>
                  <a:t> = </a:t>
                </a:r>
                <a:r>
                  <a:rPr lang="en-US" sz="1850" i="1" dirty="0"/>
                  <a:t>f</a:t>
                </a:r>
                <a:r>
                  <a:rPr lang="en-US" sz="1850" dirty="0"/>
                  <a:t>(</a:t>
                </a:r>
                <a:r>
                  <a:rPr lang="en-US" sz="1850" b="1" i="1" dirty="0"/>
                  <a:t>x</a:t>
                </a:r>
                <a:r>
                  <a:rPr lang="en-US" sz="1850" dirty="0"/>
                  <a:t> | Θ) implemented by DNNs such as RNN and LSTM is also called generator because it is sequence generation model indeed. Therefore, although transformer is different from RNN and LSTM, all of them are denoted by generator </a:t>
                </a:r>
                <a:r>
                  <a:rPr lang="en-US" sz="1850" b="1" i="1" dirty="0"/>
                  <a:t>y</a:t>
                </a:r>
                <a:r>
                  <a:rPr lang="en-US" sz="1850" dirty="0"/>
                  <a:t> = </a:t>
                </a:r>
                <a:r>
                  <a:rPr lang="en-US" sz="1850" i="1" dirty="0"/>
                  <a:t>f</a:t>
                </a:r>
                <a:r>
                  <a:rPr lang="en-US" sz="1850" dirty="0"/>
                  <a:t>(</a:t>
                </a:r>
                <a:r>
                  <a:rPr lang="en-US" sz="1850" b="1" i="1" dirty="0"/>
                  <a:t>x</a:t>
                </a:r>
                <a:r>
                  <a:rPr lang="en-US" sz="1850" dirty="0"/>
                  <a:t> | Θ) because they are sequence generation models indeed.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80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3258053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700" dirty="0" smtClean="0"/>
                  <a:t>Bidirectional Encoder Representations from Transformers (</a:t>
                </a:r>
                <a:r>
                  <a:rPr lang="en-US" sz="1700" i="1" dirty="0"/>
                  <a:t>BERT</a:t>
                </a:r>
                <a:r>
                  <a:rPr lang="en-US" sz="1700" dirty="0"/>
                  <a:t>), developed in 2018 by Google, is a PTM that applies only encoder of transformer into sequence generation. In pre-training stage, BERT trains its encoder from huge data over internet and available sources. Given (</a:t>
                </a:r>
                <a:r>
                  <a:rPr lang="en-US" sz="1700" i="1" dirty="0"/>
                  <a:t>t</a:t>
                </a:r>
                <a:r>
                  <a:rPr lang="en-US" sz="1700" dirty="0"/>
                  <a:t>+1)-length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a:t>x</a:t>
                </a:r>
                <a:r>
                  <a:rPr lang="en-US" sz="1700" i="1" baseline="-25000" dirty="0"/>
                  <a:t>t</a:t>
                </a:r>
                <a:r>
                  <a:rPr lang="en-US" sz="1700" baseline="-25000" dirty="0"/>
                  <a:t>+1</a:t>
                </a:r>
                <a:r>
                  <a:rPr lang="en-US" sz="1700" dirty="0"/>
                  <a:t>)</a:t>
                </a:r>
                <a:r>
                  <a:rPr lang="en-US" sz="1700" i="1" baseline="30000" dirty="0"/>
                  <a:t>T</a:t>
                </a:r>
                <a:r>
                  <a:rPr lang="en-US" sz="1700" dirty="0"/>
                  <a:t>, BERT applies masked language model to randomize an unknown token at random position denoted </a:t>
                </a:r>
                <a:r>
                  <a:rPr lang="en-US" sz="1700" i="1" dirty="0"/>
                  <a:t>masked</a:t>
                </a:r>
                <a:r>
                  <a:rPr lang="en-US" sz="1700" dirty="0"/>
                  <a:t> where the random index </a:t>
                </a:r>
                <a:r>
                  <a:rPr lang="en-US" sz="1700" i="1" dirty="0"/>
                  <a:t>masked</a:t>
                </a:r>
                <a:r>
                  <a:rPr lang="en-US" sz="1700" dirty="0"/>
                  <a:t> is randomized in </a:t>
                </a:r>
                <a:r>
                  <a:rPr lang="en-US" sz="1700" i="1" dirty="0"/>
                  <a:t>t</a:t>
                </a:r>
                <a:r>
                  <a:rPr lang="en-US" sz="1700" dirty="0"/>
                  <a:t>+1 indices {1, 2,…, </a:t>
                </a:r>
                <a:r>
                  <a:rPr lang="en-US" sz="1700" i="1" dirty="0"/>
                  <a:t>t</a:t>
                </a:r>
                <a:r>
                  <a:rPr lang="en-US" sz="1700" dirty="0"/>
                  <a:t>+1} with note that the randomization process can be repeated many times. Such unknown token, which is called masked token denoted </a:t>
                </a:r>
                <a:r>
                  <a:rPr lang="en-US" sz="1700" b="1" i="1" dirty="0" err="1"/>
                  <a:t>y</a:t>
                </a:r>
                <a:r>
                  <a:rPr lang="en-US" sz="1700" i="1" baseline="-25000" dirty="0" err="1"/>
                  <a:t>masked</a:t>
                </a:r>
                <a:r>
                  <a:rPr lang="en-US" sz="1700" dirty="0"/>
                  <a:t>, will be predicted given </a:t>
                </a:r>
                <a:r>
                  <a:rPr lang="en-US" sz="1700" i="1" dirty="0"/>
                  <a:t>t</a:t>
                </a:r>
                <a:r>
                  <a:rPr lang="en-US" sz="1700" dirty="0"/>
                  <a:t>-length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a:t>
                </a:r>
                <a:r>
                  <a:rPr lang="en-US" sz="1700" i="1" baseline="30000" dirty="0"/>
                  <a:t>T</a:t>
                </a:r>
                <a:r>
                  <a:rPr lang="en-US" sz="1700" dirty="0"/>
                  <a:t> without loss of generality. In order words, masked words </a:t>
                </a:r>
                <a:r>
                  <a:rPr lang="en-US" sz="1700" b="1" i="1" dirty="0" err="1"/>
                  <a:t>x</a:t>
                </a:r>
                <a:r>
                  <a:rPr lang="en-US" sz="1700" i="1" baseline="-25000" dirty="0" err="1"/>
                  <a:t>masked</a:t>
                </a:r>
                <a:r>
                  <a:rPr lang="en-US" sz="1700" dirty="0"/>
                  <a:t> is predicted from other words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by maximizing likelihood </a:t>
                </a:r>
                <a:r>
                  <a:rPr lang="en-US" sz="1700" i="1" dirty="0"/>
                  <a:t>P</a:t>
                </a:r>
                <a:r>
                  <a:rPr lang="en-US" sz="1700" dirty="0"/>
                  <a:t>(</a:t>
                </a:r>
                <a:r>
                  <a:rPr lang="en-US" sz="1700" b="1" i="1" dirty="0" err="1"/>
                  <a:t>x</a:t>
                </a:r>
                <a:r>
                  <a:rPr lang="en-US" sz="1700" i="1" baseline="-25000" dirty="0" err="1"/>
                  <a:t>masked</a:t>
                </a:r>
                <a:r>
                  <a:rPr lang="en-US" sz="1700" dirty="0"/>
                  <a:t> | Θ,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and taking advantages of self-attention mechanism aforementioned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i="1">
                              <a:latin typeface="Cambria Math" panose="02040503050406030204" pitchFamily="18" charset="0"/>
                            </a:rPr>
                          </m:ctrlPr>
                        </m:mPr>
                        <m:mr>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r>
                                      <m:rPr>
                                        <m:sty m:val="p"/>
                                      </m:rPr>
                                      <a:rPr lang="en-US" sz="1700">
                                        <a:latin typeface="Cambria Math" panose="02040503050406030204" pitchFamily="18" charset="0"/>
                                      </a:rPr>
                                      <m:t>Θ</m:t>
                                    </m:r>
                                  </m:lim>
                                </m:limLow>
                              </m:fName>
                              <m:e>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d>
                              </m:e>
                            </m:func>
                          </m:e>
                        </m:mr>
                        <m:mr>
                          <m:e>
                            <m:sSub>
                              <m:sSubPr>
                                <m:ctrlPr>
                                  <a:rPr lang="en-US" sz="1700" i="1">
                                    <a:latin typeface="Cambria Math" panose="02040503050406030204" pitchFamily="18" charset="0"/>
                                  </a:rPr>
                                </m:ctrlPr>
                              </m:sSubPr>
                              <m:e>
                                <m:acc>
                                  <m:accPr>
                                    <m:chr m:val="̂"/>
                                    <m:ctrlPr>
                                      <a:rPr lang="en-US" sz="1700" i="1">
                                        <a:latin typeface="Cambria Math" panose="02040503050406030204" pitchFamily="18" charset="0"/>
                                      </a:rPr>
                                    </m:ctrlPr>
                                  </m:accPr>
                                  <m:e>
                                    <m:r>
                                      <a:rPr lang="en-US" sz="1700" b="1" i="1">
                                        <a:latin typeface="Cambria Math" panose="02040503050406030204" pitchFamily="18" charset="0"/>
                                      </a:rPr>
                                      <m:t>𝒚</m:t>
                                    </m:r>
                                  </m:e>
                                </m:acc>
                              </m:e>
                              <m:sub>
                                <m:r>
                                  <a:rPr lang="en-US" sz="1700" i="1">
                                    <a:latin typeface="Cambria Math" panose="02040503050406030204" pitchFamily="18" charset="0"/>
                                  </a:rPr>
                                  <m:t>𝑚𝑎𝑠𝑘𝑒𝑑</m:t>
                                </m:r>
                              </m:sub>
                            </m:sSub>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sSub>
                                      <m:sSubPr>
                                        <m:ctrlPr>
                                          <a:rPr lang="en-US" sz="1700" i="1">
                                            <a:latin typeface="Cambria Math" panose="02040503050406030204" pitchFamily="18" charset="0"/>
                                          </a:rPr>
                                        </m:ctrlPr>
                                      </m:sSubPr>
                                      <m:e>
                                        <m:r>
                                          <a:rPr lang="en-US" sz="1700" b="1" i="1">
                                            <a:latin typeface="Cambria Math" panose="02040503050406030204" pitchFamily="18" charset="0"/>
                                          </a:rPr>
                                          <m:t>𝒚</m:t>
                                        </m:r>
                                      </m:e>
                                      <m:sub>
                                        <m:r>
                                          <a:rPr lang="en-US" sz="1700" i="1">
                                            <a:latin typeface="Cambria Math" panose="02040503050406030204" pitchFamily="18" charset="0"/>
                                          </a:rPr>
                                          <m:t>𝑚𝑎𝑠𝑘𝑒𝑑</m:t>
                                        </m:r>
                                      </m:sub>
                                    </m:sSub>
                                  </m:lim>
                                </m:limLow>
                              </m:fName>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func>
                          </m:e>
                        </m:mr>
                      </m:m>
                    </m:oMath>
                  </m:oMathPara>
                </a14:m>
                <a:endParaRPr lang="en-US" sz="1700" dirty="0"/>
              </a:p>
              <a:p>
                <a:pPr marL="0" indent="0">
                  <a:buNone/>
                </a:pPr>
                <a:r>
                  <a:rPr lang="en-US" sz="170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b="1" i="1">
                              <a:latin typeface="Cambria Math" panose="02040503050406030204" pitchFamily="18" charset="0"/>
                            </a:rPr>
                          </m:ctrlPr>
                        </m:mPr>
                        <m:m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r>
                              <a:rPr lang="en-US" sz="1700" i="1">
                                <a:latin typeface="Cambria Math" panose="02040503050406030204" pitchFamily="18" charset="0"/>
                              </a:rPr>
                              <m:t>≝</m:t>
                            </m:r>
                            <m:r>
                              <a:rPr lang="en-US" sz="1700" b="1" i="1">
                                <a:latin typeface="Cambria Math" panose="02040503050406030204" pitchFamily="18" charset="0"/>
                              </a:rPr>
                              <m:t>𝒑</m:t>
                            </m:r>
                            <m:r>
                              <a:rPr lang="en-US" sz="1700" b="0" i="1" smtClean="0">
                                <a:latin typeface="Cambria Math" panose="02040503050406030204" pitchFamily="18" charset="0"/>
                              </a:rPr>
                              <m:t>=</m:t>
                            </m:r>
                            <m:r>
                              <m:rPr>
                                <m:sty m:val="p"/>
                              </m:rPr>
                              <a:rPr lang="en-US" sz="1700">
                                <a:latin typeface="Cambria Math" panose="02040503050406030204" pitchFamily="18" charset="0"/>
                              </a:rPr>
                              <m:t>softmax</m:t>
                            </m:r>
                            <m:d>
                              <m:dPr>
                                <m:ctrlPr>
                                  <a:rPr lang="en-US" sz="1700" i="1">
                                    <a:latin typeface="Cambria Math" panose="02040503050406030204" pitchFamily="18" charset="0"/>
                                  </a:rPr>
                                </m:ctrlPr>
                              </m:dPr>
                              <m:e>
                                <m:r>
                                  <a:rPr lang="en-US" sz="1700" b="1" i="1">
                                    <a:latin typeface="Cambria Math" panose="02040503050406030204" pitchFamily="18" charset="0"/>
                                  </a:rPr>
                                  <m:t>𝒘</m:t>
                                </m:r>
                              </m:e>
                            </m:d>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e>
                        </m:mr>
                        <m:m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r>
                              <a:rPr lang="en-US" sz="1700" i="1">
                                <a:latin typeface="Cambria Math" panose="02040503050406030204" pitchFamily="18" charset="0"/>
                              </a:rPr>
                              <m:t>=</m:t>
                            </m:r>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mr>
                        <m:mr>
                          <m:e>
                            <m:r>
                              <a:rPr lang="en-US" sz="1700" b="1" i="1">
                                <a:latin typeface="Cambria Math" panose="02040503050406030204" pitchFamily="18" charset="0"/>
                              </a:rPr>
                              <m:t>𝒘</m:t>
                            </m:r>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r>
                              <a:rPr lang="en-US" sz="1700" i="1">
                                <a:latin typeface="Cambria Math" panose="02040503050406030204" pitchFamily="18" charset="0"/>
                              </a:rPr>
                              <m:t>=</m:t>
                            </m:r>
                            <m:r>
                              <m:rPr>
                                <m:sty m:val="p"/>
                              </m:rPr>
                              <a:rPr lang="en-US" sz="1700">
                                <a:latin typeface="Cambria Math" panose="02040503050406030204" pitchFamily="18" charset="0"/>
                              </a:rPr>
                              <m:t>linear</m:t>
                            </m:r>
                            <m:d>
                              <m:dPr>
                                <m:ctrlPr>
                                  <a:rPr lang="en-US" sz="1700" i="1">
                                    <a:latin typeface="Cambria Math" panose="02040503050406030204" pitchFamily="18" charset="0"/>
                                  </a:rPr>
                                </m:ctrlPr>
                              </m:dPr>
                              <m:e>
                                <m:r>
                                  <a:rPr lang="en-US" sz="1700" b="1" i="1">
                                    <a:latin typeface="Cambria Math" panose="02040503050406030204" pitchFamily="18" charset="0"/>
                                  </a:rPr>
                                  <m:t>𝒁</m:t>
                                </m:r>
                              </m:e>
                            </m:d>
                            <m:r>
                              <a:rPr lang="en-US" sz="1700" i="1">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a:rPr lang="en-US" sz="1700" b="1" i="1">
                                    <a:latin typeface="Cambria Math" panose="02040503050406030204" pitchFamily="18" charset="0"/>
                                  </a:rPr>
                                  <m:t>𝒁</m:t>
                                </m:r>
                              </m:e>
                            </m:d>
                          </m:e>
                        </m:mr>
                      </m:m>
                    </m:oMath>
                  </m:oMathPara>
                </a14:m>
                <a:endParaRPr lang="en-US" sz="1700" dirty="0"/>
              </a:p>
              <a:p>
                <a:pPr marL="0" indent="0">
                  <a:buNone/>
                </a:pPr>
                <a:r>
                  <a:rPr lang="en-US" sz="170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a:rPr lang="en-US" sz="1700" b="1" i="1">
                              <a:latin typeface="Cambria Math" panose="02040503050406030204" pitchFamily="18" charset="0"/>
                            </a:rPr>
                            <m:t>𝑿</m:t>
                          </m:r>
                          <m:r>
                            <a:rPr lang="en-US" sz="1700">
                              <a:latin typeface="Cambria Math" panose="02040503050406030204" pitchFamily="18" charset="0"/>
                            </a:rPr>
                            <m:t>+</m:t>
                          </m:r>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oMath>
                    <m:oMath xmlns:m="http://schemas.openxmlformats.org/officeDocument/2006/math">
                      <m:r>
                        <a:rPr lang="en-US" sz="1700" b="1" i="1">
                          <a:latin typeface="Cambria Math" panose="02040503050406030204" pitchFamily="18" charset="0"/>
                        </a:rPr>
                        <m:t>𝒁</m:t>
                      </m:r>
                      <m:r>
                        <a:rPr lang="en-US" sz="1700" i="1">
                          <a:latin typeface="Cambria Math" panose="02040503050406030204" pitchFamily="18" charset="0"/>
                        </a:rPr>
                        <m:t>=</m:t>
                      </m:r>
                      <m:r>
                        <m:rPr>
                          <m:sty m:val="p"/>
                        </m:rPr>
                        <a:rPr lang="en-US" sz="1700">
                          <a:latin typeface="Cambria Math" panose="02040503050406030204" pitchFamily="18" charset="0"/>
                        </a:rPr>
                        <m:t>EncoderAttention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e>
                      </m:d>
                    </m:oMath>
                  </m:oMathPara>
                </a14:m>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236" r="-355" b="-848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2194452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00" dirty="0"/>
                  <a:t>Likelihood </a:t>
                </a:r>
                <a:r>
                  <a:rPr lang="en-US" sz="2200" i="1" dirty="0"/>
                  <a:t>P</a:t>
                </a:r>
                <a:r>
                  <a:rPr lang="en-US" sz="2200" dirty="0"/>
                  <a:t>(</a:t>
                </a:r>
                <a:r>
                  <a:rPr lang="en-US" sz="2200" b="1" i="1" dirty="0" err="1"/>
                  <a:t>y</a:t>
                </a:r>
                <a:r>
                  <a:rPr lang="en-US" sz="2200" i="1" baseline="-25000" dirty="0" err="1"/>
                  <a:t>masked</a:t>
                </a:r>
                <a:r>
                  <a:rPr lang="en-US" sz="2200" dirty="0"/>
                  <a:t> | Θ,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 is simplified for easy explanation, thereby it is necessary to explain more how BERT defines and maximizes likelihood with support of masked language model. Given sequence </a:t>
                </a:r>
                <a:r>
                  <a:rPr lang="en-US" sz="2200" b="1" i="1" dirty="0"/>
                  <a:t>X</a:t>
                </a:r>
                <a:r>
                  <a:rPr lang="en-US" sz="2200" dirty="0"/>
                  <a:t> =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a:t>
                </a:r>
                <a:r>
                  <a:rPr lang="en-US" sz="2200" i="1" baseline="30000" dirty="0"/>
                  <a:t>T</a:t>
                </a:r>
                <a:r>
                  <a:rPr lang="en-US" sz="2200" dirty="0"/>
                  <a:t>, let </a:t>
                </a:r>
                <a:r>
                  <a:rPr lang="en-US" sz="2200" i="1" dirty="0"/>
                  <a:t>R</a:t>
                </a:r>
                <a:r>
                  <a:rPr lang="en-US" sz="2200" dirty="0"/>
                  <a:t> = {</a:t>
                </a:r>
                <a:r>
                  <a:rPr lang="en-US" sz="2200" i="1" dirty="0"/>
                  <a:t>r</a:t>
                </a:r>
                <a:r>
                  <a:rPr lang="en-US" sz="2200" baseline="-25000" dirty="0"/>
                  <a:t>1</a:t>
                </a:r>
                <a:r>
                  <a:rPr lang="en-US" sz="2200" dirty="0"/>
                  <a:t>, </a:t>
                </a:r>
                <a:r>
                  <a:rPr lang="en-US" sz="2200" i="1" dirty="0"/>
                  <a:t>r</a:t>
                </a:r>
                <a:r>
                  <a:rPr lang="en-US" sz="2200" baseline="-25000" dirty="0"/>
                  <a:t>2</a:t>
                </a:r>
                <a:r>
                  <a:rPr lang="en-US" sz="2200" dirty="0"/>
                  <a:t>,…, </a:t>
                </a:r>
                <a:r>
                  <a:rPr lang="en-US" sz="2200" i="1" dirty="0" err="1"/>
                  <a:t>r</a:t>
                </a:r>
                <a:r>
                  <a:rPr lang="en-US" sz="2200" i="1" baseline="-25000" dirty="0" err="1"/>
                  <a:t>k</a:t>
                </a:r>
                <a:r>
                  <a:rPr lang="en-US" sz="2200" dirty="0"/>
                  <a:t>} be the set of indices whose respective tokens are initially masked, for instance,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will be initially masked if </a:t>
                </a:r>
                <a:r>
                  <a:rPr lang="en-US" sz="2200" i="1" dirty="0" err="1"/>
                  <a:t>r</a:t>
                </a:r>
                <a:r>
                  <a:rPr lang="en-US" sz="2200" i="1" baseline="-25000" dirty="0" err="1"/>
                  <a:t>j</a:t>
                </a:r>
                <a:r>
                  <a:rPr lang="en-US" sz="2200" dirty="0"/>
                  <a:t> belongs to mask set </a:t>
                </a:r>
                <a:r>
                  <a:rPr lang="en-US" sz="2200" i="1" dirty="0"/>
                  <a:t>R</a:t>
                </a:r>
                <a:r>
                  <a:rPr lang="en-US" sz="2200" dirty="0"/>
                  <a:t>. Let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 the set of </a:t>
                </a:r>
                <a:r>
                  <a:rPr lang="en-US" sz="2200" i="1" dirty="0" err="1"/>
                  <a:t>r</a:t>
                </a:r>
                <a:r>
                  <a:rPr lang="en-US" sz="2200" i="1" baseline="-25000" dirty="0" err="1"/>
                  <a:t>j</a:t>
                </a:r>
                <a:r>
                  <a:rPr lang="en-US" sz="2200" dirty="0"/>
                  <a:t>–1 tokens which are unmasked later, for instance, the tokens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−1</m:t>
                        </m:r>
                      </m:sub>
                    </m:sSub>
                  </m:oMath>
                </a14:m>
                <a:r>
                  <a:rPr lang="en-US" sz="2200" dirty="0"/>
                  <a:t> which were initially masked before are now unmasked (known) at current iteration. Note, the set </a:t>
                </a:r>
                <a:r>
                  <a:rPr lang="en-US" sz="2200" i="1" dirty="0"/>
                  <a:t>R</a:t>
                </a:r>
                <a:r>
                  <a:rPr lang="en-US" sz="2200" dirty="0"/>
                  <a:t> is called mask set or mask pattern and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does not include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BERT randomizes </a:t>
                </a:r>
                <a:r>
                  <a:rPr lang="en-US" sz="2200" i="1" dirty="0"/>
                  <a:t>k</a:t>
                </a:r>
                <a:r>
                  <a:rPr lang="en-US" sz="2200" dirty="0"/>
                  <a:t> masked indices so as to establish mask set </a:t>
                </a:r>
                <a:r>
                  <a:rPr lang="en-US" sz="2200" i="1" dirty="0"/>
                  <a:t>R</a:t>
                </a:r>
                <a:r>
                  <a:rPr lang="en-US" sz="2200" dirty="0"/>
                  <a:t>. Let </a:t>
                </a:r>
                <a:r>
                  <a:rPr lang="en-US" sz="2200" i="1" dirty="0"/>
                  <a:t>S</a:t>
                </a:r>
                <a:r>
                  <a:rPr lang="en-US" sz="2200" dirty="0"/>
                  <a:t> be the set of indices whose tokens are always known, which is the complement of mask set </a:t>
                </a:r>
                <a:r>
                  <a:rPr lang="en-US" sz="2200" i="1" dirty="0"/>
                  <a:t>R</a:t>
                </a:r>
                <a:r>
                  <a:rPr lang="en-US" sz="2200" dirty="0"/>
                  <a:t> with regard to all indices so that union of </a:t>
                </a:r>
                <a:r>
                  <a:rPr lang="en-US" sz="2200" i="1" dirty="0"/>
                  <a:t>R</a:t>
                </a:r>
                <a:r>
                  <a:rPr lang="en-US" sz="2200" dirty="0"/>
                  <a:t> and </a:t>
                </a:r>
                <a:r>
                  <a:rPr lang="en-US" sz="2200" i="1" dirty="0"/>
                  <a:t>S</a:t>
                </a:r>
                <a:r>
                  <a:rPr lang="en-US" sz="2200" dirty="0"/>
                  <a:t> is {1, 2,…, </a:t>
                </a:r>
                <a:r>
                  <a:rPr lang="en-US" sz="2200" i="1" dirty="0"/>
                  <a:t>m</a:t>
                </a:r>
                <a:r>
                  <a:rPr lang="en-US" sz="2200" dirty="0"/>
                  <a:t>}. Thereby, let </a:t>
                </a:r>
                <a:r>
                  <a:rPr lang="en-US" sz="2200" b="1" i="1" dirty="0"/>
                  <a:t>S</a:t>
                </a:r>
                <a:r>
                  <a:rPr lang="en-US" sz="2200" dirty="0"/>
                  <a:t> be the set of tokens whose indices are in </a:t>
                </a:r>
                <a:r>
                  <a:rPr lang="en-US" sz="2200" i="1" dirty="0"/>
                  <a:t>S</a:t>
                </a:r>
                <a:r>
                  <a:rPr lang="en-US" sz="2200" dirty="0"/>
                  <a:t>. In other words, </a:t>
                </a:r>
                <a:r>
                  <a:rPr lang="en-US" sz="2200" b="1" i="1" dirty="0"/>
                  <a:t>S</a:t>
                </a:r>
                <a:r>
                  <a:rPr lang="en-US" sz="2200" dirty="0"/>
                  <a:t> contains tokens which are always known. BERT aims to maximize log-likelihood </a:t>
                </a:r>
                <a:r>
                  <a:rPr lang="en-US" sz="2200" i="1" dirty="0"/>
                  <a:t>L</a:t>
                </a:r>
                <a:r>
                  <a:rPr lang="en-US" sz="2200" dirty="0"/>
                  <a:t>(Θ | </a:t>
                </a:r>
                <a:r>
                  <a:rPr lang="en-US" sz="2200" b="1" i="1" dirty="0"/>
                  <a:t>X</a:t>
                </a:r>
                <a:r>
                  <a:rPr lang="en-US" sz="2200" dirty="0"/>
                  <a:t>) as follows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r>
                              <a:rPr lang="en-US" sz="2200" i="1">
                                <a:latin typeface="Cambria Math" panose="02040503050406030204" pitchFamily="18" charset="0"/>
                              </a:rPr>
                              <m:t>=</m:t>
                            </m:r>
                            <m:nary>
                              <m:naryPr>
                                <m:chr m:val="∑"/>
                                <m:limLoc m:val="undOvr"/>
                                <m:supHide m:val="on"/>
                                <m:ctrlPr>
                                  <a:rPr lang="en-US" sz="2200" i="1">
                                    <a:latin typeface="Cambria Math" panose="02040503050406030204" pitchFamily="18" charset="0"/>
                                  </a:rPr>
                                </m:ctrlPr>
                              </m:naryPr>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𝑅</m:t>
                                </m:r>
                              </m:sub>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r>
                                          <a:rPr lang="en-US" sz="2200" i="1">
                                            <a:latin typeface="Cambria Math" panose="02040503050406030204" pitchFamily="18" charset="0"/>
                                          </a:rPr>
                                          <m:t>,</m:t>
                                        </m:r>
                                        <m:r>
                                          <a:rPr lang="en-US" sz="2200" b="1" i="1">
                                            <a:latin typeface="Cambria Math" panose="02040503050406030204" pitchFamily="18" charset="0"/>
                                          </a:rPr>
                                          <m:t>𝑺</m:t>
                                        </m:r>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e>
                            </m:func>
                          </m:e>
                        </m:mr>
                      </m:m>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6661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7071360" cy="5176066"/>
          </a:xfrm>
        </p:spPr>
        <p:txBody>
          <a:bodyPr>
            <a:noAutofit/>
          </a:bodyPr>
          <a:lstStyle/>
          <a:p>
            <a:pPr marL="0" indent="0">
              <a:buNone/>
            </a:pPr>
            <a:r>
              <a:rPr lang="en-US" sz="2050" dirty="0"/>
              <a:t>Later on, BERT improves its pre-trained encoder in fine-tuning stage by re-training the encoder with annotated data, high-quality data, and domain-specific data so as to improve pre-trained parameters. By support of masked language model (</a:t>
            </a:r>
            <a:r>
              <a:rPr lang="en-US" sz="2050" dirty="0" err="1"/>
              <a:t>autoencoding</a:t>
            </a:r>
            <a:r>
              <a:rPr lang="en-US" sz="2050" dirty="0"/>
              <a:t> language model) for masking tokens, BERT can predict a token at any position in two directions given a list of other tokens while GPT only predicts a token at next position given previous tokens. The name “BERT”, which is abbreviation of “Bidirectional Encoder Representations from Transformers”, hints that BERT can generate tokens/words in bidirectional way at any positions. Therefore, GPT is appropriate to language generation and BERT is appropriate to language understanding (Han, et al., 2021, p. 231</a:t>
            </a:r>
            <a:r>
              <a:rPr lang="en-US" sz="2050" dirty="0" smtClean="0"/>
              <a:t>).</a:t>
            </a:r>
            <a:r>
              <a:rPr lang="en-US" sz="2050" dirty="0"/>
              <a:t> BERT also adds extra presentation layers in fine-tuning stage (Han, et al., 2021, p. 232). Following figure depicts prediction process of BERT.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474" y="2401915"/>
            <a:ext cx="4829326" cy="2201034"/>
          </a:xfrm>
          <a:prstGeom prst="rect">
            <a:avLst/>
          </a:prstGeom>
        </p:spPr>
      </p:pic>
      <p:sp>
        <p:nvSpPr>
          <p:cNvPr id="8" name="Rectangle 7"/>
          <p:cNvSpPr/>
          <p:nvPr/>
        </p:nvSpPr>
        <p:spPr>
          <a:xfrm>
            <a:off x="7503099" y="4664932"/>
            <a:ext cx="4396075" cy="407804"/>
          </a:xfrm>
          <a:prstGeom prst="rect">
            <a:avLst/>
          </a:prstGeom>
        </p:spPr>
        <p:txBody>
          <a:bodyPr wrap="none">
            <a:spAutoFit/>
          </a:bodyPr>
          <a:lstStyle/>
          <a:p>
            <a:r>
              <a:rPr lang="en-US" sz="2050" b="1" dirty="0">
                <a:latin typeface="Times New Roman" panose="02020603050405020304" pitchFamily="18" charset="0"/>
                <a:ea typeface="DengXian"/>
              </a:rPr>
              <a:t>Figure 4.2.</a:t>
            </a:r>
            <a:r>
              <a:rPr lang="en-US" sz="2050" dirty="0">
                <a:latin typeface="Times New Roman" panose="02020603050405020304" pitchFamily="18" charset="0"/>
                <a:ea typeface="DengXian"/>
              </a:rPr>
              <a:t> Prediction process of BERT</a:t>
            </a:r>
            <a:endParaRPr lang="en-US" sz="2050" dirty="0"/>
          </a:p>
        </p:txBody>
      </p:sp>
    </p:spTree>
    <p:extLst>
      <p:ext uri="{BB962C8B-B14F-4D97-AF65-F5344CB8AC3E}">
        <p14:creationId xmlns:p14="http://schemas.microsoft.com/office/powerpoint/2010/main" val="1657658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00" dirty="0"/>
              <a:t>Recall that given a transfer model, capturing knowledge in pre-training stage is known as source task and doing some specific task is known as target task (Han, et al., 2021, p. 227), thereby there is a question that how source task transfers knowledge to target task or how PTM makes connection between source task and knowledge task</a:t>
            </a:r>
            <a:r>
              <a:rPr lang="en-US" sz="1900" dirty="0" smtClean="0"/>
              <a:t>.</a:t>
            </a:r>
            <a:r>
              <a:rPr lang="en-US" sz="1900" dirty="0"/>
              <a:t> The answer is that there are two transferring approaches such as feature transferring and parameter transferring (Han, et al., 2021, p. 227). </a:t>
            </a:r>
            <a:r>
              <a:rPr lang="en-US" sz="1900" i="1" dirty="0"/>
              <a:t>Feature transferring</a:t>
            </a:r>
            <a:r>
              <a:rPr lang="en-US" sz="1900" dirty="0"/>
              <a:t> converts coarse data like unlabeled data into fine data like labeled data so that fine data considered as feature is fed to fine-tuning stage. </a:t>
            </a:r>
            <a:r>
              <a:rPr lang="en-US" sz="1900" i="1" dirty="0"/>
              <a:t>Parameter transferring</a:t>
            </a:r>
            <a:r>
              <a:rPr lang="en-US" sz="1900" dirty="0"/>
              <a:t> transfers parameters learned at pre-training stage to fine-tuning stage. If pre-training stage and fine-tuning stage share the same model architecture which is the same PTM architecture, parameter transferring will always occur in PTM. Both GPT and BERT apply parameter transferring because they will initialize or set up their models such as GPT decoder and BERT encoder by billions of parameters that were learned in pre-training stage with the same model architecture (model backbone) such as GPT decoder and BERT encoder before they perform fining-tuning task in fine-tuning stage. Self-supervised learning which trains unlabeled data is appropriate to pre-training stage because unlabeled data is much more popular than labeled data, thereby parameter transferring is often associated with self-supervised learning. Because transformer is suitable to self-supervised learning due to its self-attention mechanism, parameter transferring is suitable to PTMs like GPT and BERT. Moreover, if they apply transformer into annotating or creating task-specific data / fine data for improving their decoder and encoder in fine-tuning stage, they will apply feature transferring too. In general, within parameter transferring and same architecture, PTM itself is backbone for both pre-training stage and fine-tuning stage.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4135633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a:t>
            </a:r>
            <a:r>
              <a:rPr lang="en-US" dirty="0"/>
              <a:t>Conclusions</a:t>
            </a:r>
          </a:p>
        </p:txBody>
      </p:sp>
      <p:sp>
        <p:nvSpPr>
          <p:cNvPr id="3" name="Content Placeholder 2"/>
          <p:cNvSpPr>
            <a:spLocks noGrp="1"/>
          </p:cNvSpPr>
          <p:nvPr>
            <p:ph idx="1"/>
          </p:nvPr>
        </p:nvSpPr>
        <p:spPr/>
        <p:txBody>
          <a:bodyPr>
            <a:noAutofit/>
          </a:bodyPr>
          <a:lstStyle/>
          <a:p>
            <a:pPr marL="0" indent="0">
              <a:buNone/>
            </a:pPr>
            <a:r>
              <a:rPr lang="en-US" sz="2400" dirty="0"/>
              <a:t>As the paper title “Attention is all you need” (</a:t>
            </a:r>
            <a:r>
              <a:rPr lang="en-US" sz="2400" dirty="0" err="1"/>
              <a:t>Vaswani</a:t>
            </a:r>
            <a:r>
              <a:rPr lang="en-US" sz="2400" dirty="0"/>
              <a:t>, et al., 2017) hints, attention-awarded transformer is the important framework for generative artificial intelligence and statistical translation machine whose applications are not only large but also highly potential. For instance, it is possible for transformer to generate media content like sound, image, video from texts, which is very potential for cartoon industry and movie making applications (film industry). The problem of difference in source data and target data, which can be that, for example, source sequence is text sentence and target sequence is raster data like sound and image, can be solved effectively and smoothly because of two aforementioned strong points of transformer such as self-attention and not concerning token ordering. Moreover, transformer’s methodology is succinct with support of encoder-decoder mechanism and deep neural network. Therefore, it is possible to infer that applications of transformer can go beyond some recent pre-trained models and/or pre-trained models based on transformer can be improved more.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34142568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91440" y="914399"/>
            <a:ext cx="11978640" cy="5176066"/>
          </a:xfrm>
        </p:spPr>
        <p:txBody>
          <a:bodyPr>
            <a:noAutofit/>
          </a:bodyPr>
          <a:lstStyle/>
          <a:p>
            <a:pPr marL="457200" indent="-457200">
              <a:lnSpc>
                <a:spcPct val="120000"/>
              </a:lnSpc>
              <a:buFont typeface="+mj-lt"/>
              <a:buAutoNum type="arabicPeriod"/>
            </a:pPr>
            <a:r>
              <a:rPr lang="en-US" sz="1600" dirty="0" err="1"/>
              <a:t>Alammar</a:t>
            </a:r>
            <a:r>
              <a:rPr lang="en-US" sz="1600" dirty="0"/>
              <a:t>, J. (2018, June 27). </a:t>
            </a:r>
            <a:r>
              <a:rPr lang="en-US" sz="1600" i="1" dirty="0"/>
              <a:t>The Illustrated Transformer</a:t>
            </a:r>
            <a:r>
              <a:rPr lang="en-US" sz="1600" dirty="0"/>
              <a:t>. (GitHub) Retrieved June 2024, from Jay </a:t>
            </a:r>
            <a:r>
              <a:rPr lang="en-US" sz="1600" dirty="0" err="1"/>
              <a:t>Alammar</a:t>
            </a:r>
            <a:r>
              <a:rPr lang="en-US" sz="1600" dirty="0"/>
              <a:t> website: https://jalammar.github.io/illustrated-transformer</a:t>
            </a:r>
          </a:p>
          <a:p>
            <a:pPr marL="457200" indent="-457200">
              <a:lnSpc>
                <a:spcPct val="120000"/>
              </a:lnSpc>
              <a:buFont typeface="+mj-lt"/>
              <a:buAutoNum type="arabicPeriod"/>
            </a:pPr>
            <a:r>
              <a:rPr lang="en-US" sz="1600" dirty="0"/>
              <a:t>Cho, K., </a:t>
            </a:r>
            <a:r>
              <a:rPr lang="en-US" sz="1600" dirty="0" err="1"/>
              <a:t>Merrienboer</a:t>
            </a:r>
            <a:r>
              <a:rPr lang="en-US" sz="1600" dirty="0"/>
              <a:t>, B. v., </a:t>
            </a:r>
            <a:r>
              <a:rPr lang="en-US" sz="1600" dirty="0" err="1"/>
              <a:t>Gulcehre</a:t>
            </a:r>
            <a:r>
              <a:rPr lang="en-US" sz="1600" dirty="0"/>
              <a:t>, C., </a:t>
            </a:r>
            <a:r>
              <a:rPr lang="en-US" sz="1600" dirty="0" err="1"/>
              <a:t>Bahdanau</a:t>
            </a:r>
            <a:r>
              <a:rPr lang="en-US" sz="1600" dirty="0"/>
              <a:t>, D., </a:t>
            </a:r>
            <a:r>
              <a:rPr lang="en-US" sz="1600" dirty="0" err="1"/>
              <a:t>Bougares</a:t>
            </a:r>
            <a:r>
              <a:rPr lang="en-US" sz="1600" dirty="0"/>
              <a:t>, F., </a:t>
            </a:r>
            <a:r>
              <a:rPr lang="en-US" sz="1600" dirty="0" err="1"/>
              <a:t>Schwenk</a:t>
            </a:r>
            <a:r>
              <a:rPr lang="en-US" sz="1600" dirty="0"/>
              <a:t>, H., &amp; </a:t>
            </a:r>
            <a:r>
              <a:rPr lang="en-US" sz="1600" dirty="0" err="1"/>
              <a:t>Bengio</a:t>
            </a:r>
            <a:r>
              <a:rPr lang="en-US" sz="1600" dirty="0"/>
              <a:t>, Y. (2014, September 3). Learning Phrase Representations using RNN Encoder-Decoder for Statistical Machine Translation. </a:t>
            </a:r>
            <a:r>
              <a:rPr lang="en-US" sz="1600" i="1" dirty="0" err="1"/>
              <a:t>arXiv</a:t>
            </a:r>
            <a:r>
              <a:rPr lang="en-US" sz="1600" i="1" dirty="0"/>
              <a:t> preprint</a:t>
            </a:r>
            <a:r>
              <a:rPr lang="en-US" sz="1600" dirty="0"/>
              <a:t>, 1-15. doi:10.48550/arXiv.1406.1078</a:t>
            </a:r>
          </a:p>
          <a:p>
            <a:pPr marL="457200" indent="-457200">
              <a:lnSpc>
                <a:spcPct val="120000"/>
              </a:lnSpc>
              <a:buFont typeface="+mj-lt"/>
              <a:buAutoNum type="arabicPeriod"/>
            </a:pPr>
            <a:r>
              <a:rPr lang="en-US" sz="1600" dirty="0"/>
              <a:t>Graves, A. (2014, June 5). Generating Sequences With Recurrent Neural Networks. </a:t>
            </a:r>
            <a:r>
              <a:rPr lang="en-US" sz="1600" i="1" dirty="0" err="1"/>
              <a:t>arXiv</a:t>
            </a:r>
            <a:r>
              <a:rPr lang="en-US" sz="1600" i="1" dirty="0"/>
              <a:t> preprint</a:t>
            </a:r>
            <a:r>
              <a:rPr lang="en-US" sz="1600" dirty="0"/>
              <a:t>, 1-43. doi:10.48550/arXiv.1308.0850</a:t>
            </a:r>
          </a:p>
          <a:p>
            <a:pPr marL="457200" indent="-457200">
              <a:lnSpc>
                <a:spcPct val="120000"/>
              </a:lnSpc>
              <a:buFont typeface="+mj-lt"/>
              <a:buAutoNum type="arabicPeriod"/>
            </a:pPr>
            <a:r>
              <a:rPr lang="en-US" sz="1600" dirty="0"/>
              <a:t>Han, X., Zhang, Z., Ding, N., </a:t>
            </a:r>
            <a:r>
              <a:rPr lang="en-US" sz="1600" dirty="0" err="1"/>
              <a:t>Gu</a:t>
            </a:r>
            <a:r>
              <a:rPr lang="en-US" sz="1600" dirty="0"/>
              <a:t>, Y., Liu, X., </a:t>
            </a:r>
            <a:r>
              <a:rPr lang="en-US" sz="1600" dirty="0" err="1"/>
              <a:t>Huo</a:t>
            </a:r>
            <a:r>
              <a:rPr lang="en-US" sz="1600" dirty="0"/>
              <a:t>, Y., . . . Zhu, J. (2021, August 26). Pre-trained models: Past, present and future. </a:t>
            </a:r>
            <a:r>
              <a:rPr lang="en-US" sz="1600" i="1" dirty="0"/>
              <a:t>AI Open, 2</a:t>
            </a:r>
            <a:r>
              <a:rPr lang="en-US" sz="1600" dirty="0"/>
              <a:t>(2021), 225-250. doi:10.1016/j.aiopen.2021.08.002</a:t>
            </a:r>
          </a:p>
          <a:p>
            <a:pPr marL="457200" indent="-457200">
              <a:lnSpc>
                <a:spcPct val="120000"/>
              </a:lnSpc>
              <a:buFont typeface="+mj-lt"/>
              <a:buAutoNum type="arabicPeriod"/>
            </a:pPr>
            <a:r>
              <a:rPr lang="en-US" sz="1600" dirty="0" err="1"/>
              <a:t>Hardle</a:t>
            </a:r>
            <a:r>
              <a:rPr lang="en-US" sz="1600" dirty="0"/>
              <a:t>, W., &amp; </a:t>
            </a:r>
            <a:r>
              <a:rPr lang="en-US" sz="1600" dirty="0" err="1"/>
              <a:t>Simar</a:t>
            </a:r>
            <a:r>
              <a:rPr lang="en-US" sz="1600" dirty="0"/>
              <a:t>, L. (2013). </a:t>
            </a:r>
            <a:r>
              <a:rPr lang="en-US" sz="1600" i="1" dirty="0"/>
              <a:t>Applied Multivariate Statistical Analysis.</a:t>
            </a:r>
            <a:r>
              <a:rPr lang="en-US" sz="1600" dirty="0"/>
              <a:t> Berlin, Germany: Research Data Center, School of Business and Economics, Humboldt University.</a:t>
            </a:r>
          </a:p>
          <a:p>
            <a:pPr marL="457200" indent="-457200">
              <a:lnSpc>
                <a:spcPct val="120000"/>
              </a:lnSpc>
              <a:buFont typeface="+mj-lt"/>
              <a:buAutoNum type="arabicPeriod"/>
            </a:pPr>
            <a:r>
              <a:rPr lang="en-US" sz="1600" dirty="0" err="1"/>
              <a:t>Vaswani</a:t>
            </a:r>
            <a:r>
              <a:rPr lang="en-US" sz="1600" dirty="0"/>
              <a:t>, A., </a:t>
            </a:r>
            <a:r>
              <a:rPr lang="en-US" sz="1600" dirty="0" err="1"/>
              <a:t>Shazeer</a:t>
            </a:r>
            <a:r>
              <a:rPr lang="en-US" sz="1600" dirty="0"/>
              <a:t>, N., </a:t>
            </a:r>
            <a:r>
              <a:rPr lang="en-US" sz="1600" dirty="0" err="1"/>
              <a:t>Parmar</a:t>
            </a:r>
            <a:r>
              <a:rPr lang="en-US" sz="1600" dirty="0"/>
              <a:t>, N., </a:t>
            </a:r>
            <a:r>
              <a:rPr lang="en-US" sz="1600" dirty="0" err="1"/>
              <a:t>Uszkoreit</a:t>
            </a:r>
            <a:r>
              <a:rPr lang="en-US" sz="1600" dirty="0"/>
              <a:t>, J., Jones, L., Gomez, A. N., . . . </a:t>
            </a:r>
            <a:r>
              <a:rPr lang="en-US" sz="1600" dirty="0" err="1"/>
              <a:t>Polosukhin</a:t>
            </a:r>
            <a:r>
              <a:rPr lang="en-US" sz="1600" dirty="0"/>
              <a:t>, I. (2017). Attention Is All You Need. In I. </a:t>
            </a:r>
            <a:r>
              <a:rPr lang="en-US" sz="1600" dirty="0" err="1"/>
              <a:t>Guyon</a:t>
            </a:r>
            <a:r>
              <a:rPr lang="en-US" sz="1600" dirty="0"/>
              <a:t>, U. Von </a:t>
            </a:r>
            <a:r>
              <a:rPr lang="en-US" sz="1600" dirty="0" err="1"/>
              <a:t>Luxburg</a:t>
            </a:r>
            <a:r>
              <a:rPr lang="en-US" sz="1600" dirty="0"/>
              <a:t>, S. </a:t>
            </a:r>
            <a:r>
              <a:rPr lang="en-US" sz="1600" dirty="0" err="1"/>
              <a:t>Bengio</a:t>
            </a:r>
            <a:r>
              <a:rPr lang="en-US" sz="1600" dirty="0"/>
              <a:t>, H. Wallach, R. Fergus, &amp; S. </a:t>
            </a:r>
            <a:r>
              <a:rPr lang="en-US" sz="1600" dirty="0" err="1"/>
              <a:t>Vishwanathan</a:t>
            </a:r>
            <a:r>
              <a:rPr lang="en-US" sz="1600" dirty="0"/>
              <a:t> (Ed.), </a:t>
            </a:r>
            <a:r>
              <a:rPr lang="en-US" sz="1600" i="1" dirty="0"/>
              <a:t>Advances in Neural Information Processing Systems (NIPS 2017).</a:t>
            </a:r>
            <a:r>
              <a:rPr lang="en-US" sz="1600" dirty="0"/>
              <a:t> </a:t>
            </a:r>
            <a:r>
              <a:rPr lang="en-US" sz="1600" i="1" dirty="0"/>
              <a:t>30.</a:t>
            </a:r>
            <a:r>
              <a:rPr lang="en-US" sz="1600" dirty="0"/>
              <a:t> Long Beach: </a:t>
            </a:r>
            <a:r>
              <a:rPr lang="en-US" sz="1600" dirty="0" err="1"/>
              <a:t>NeurIPS</a:t>
            </a:r>
            <a:r>
              <a:rPr lang="en-US" sz="1600" dirty="0"/>
              <a:t>. Retrieved from https://arxiv.org/abs/1706.03762</a:t>
            </a:r>
          </a:p>
          <a:p>
            <a:pPr marL="457200" indent="-457200">
              <a:lnSpc>
                <a:spcPct val="120000"/>
              </a:lnSpc>
              <a:buFont typeface="+mj-lt"/>
              <a:buAutoNum type="arabicPeriod"/>
            </a:pPr>
            <a:r>
              <a:rPr lang="en-US" sz="1600" dirty="0" err="1"/>
              <a:t>Voita</a:t>
            </a:r>
            <a:r>
              <a:rPr lang="en-US" sz="1600" dirty="0"/>
              <a:t>, L. (2023, November 17). </a:t>
            </a:r>
            <a:r>
              <a:rPr lang="en-US" sz="1600" i="1" dirty="0"/>
              <a:t>Sequence to Sequence (seq2seq) and Attention</a:t>
            </a:r>
            <a:r>
              <a:rPr lang="en-US" sz="1600" dirty="0"/>
              <a:t>. (GitHub) Retrieved June 2024, from Elena (Lena) </a:t>
            </a:r>
            <a:r>
              <a:rPr lang="en-US" sz="1600" dirty="0" err="1"/>
              <a:t>Voita</a:t>
            </a:r>
            <a:r>
              <a:rPr lang="en-US" sz="1600" dirty="0"/>
              <a:t> website: https://lena-voita.github.io/nlp_course/seq2seq_and_attention.html</a:t>
            </a:r>
          </a:p>
          <a:p>
            <a:pPr marL="457200" indent="-457200">
              <a:lnSpc>
                <a:spcPct val="120000"/>
              </a:lnSpc>
              <a:buFont typeface="+mj-lt"/>
              <a:buAutoNum type="arabicPeriod"/>
            </a:pPr>
            <a:r>
              <a:rPr lang="en-US" sz="1600" dirty="0"/>
              <a:t>Wikipedia. (2005, April 7). </a:t>
            </a:r>
            <a:r>
              <a:rPr lang="en-US" sz="1600" i="1" dirty="0"/>
              <a:t>Recurrent neural network</a:t>
            </a:r>
            <a:r>
              <a:rPr lang="en-US" sz="1600" dirty="0"/>
              <a:t>. (Wikimedia Foundation) Retrieved from Wikipedia website: https://en.wikipedia.org/wiki/Recurrent_neural_network</a:t>
            </a:r>
          </a:p>
          <a:p>
            <a:pPr marL="457200" indent="-457200">
              <a:lnSpc>
                <a:spcPct val="120000"/>
              </a:lnSpc>
              <a:buFont typeface="+mj-lt"/>
              <a:buAutoNum type="arabicPeriod"/>
            </a:pPr>
            <a:r>
              <a:rPr lang="en-US" sz="1600" dirty="0"/>
              <a:t>Wikipedia. (2019, August 25). </a:t>
            </a:r>
            <a:r>
              <a:rPr lang="en-US" sz="1600" i="1" dirty="0"/>
              <a:t>Transformer (deep learning architecture)</a:t>
            </a:r>
            <a:r>
              <a:rPr lang="en-US" sz="1600" dirty="0"/>
              <a:t>. (Wikimedia Foundation) Retrieved from Wikipedia website: https://en.wikipedia.org/wiki/Transformer_(deep_learning_architecture)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10655490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attention</a:t>
            </a:r>
          </a:p>
        </p:txBody>
      </p:sp>
      <p:sp>
        <p:nvSpPr>
          <p:cNvPr id="4" name="Slide Number Placeholder 3"/>
          <p:cNvSpPr>
            <a:spLocks noGrp="1"/>
          </p:cNvSpPr>
          <p:nvPr>
            <p:ph type="sldNum" sz="quarter" idx="12"/>
          </p:nvPr>
        </p:nvSpPr>
        <p:spPr/>
        <p:txBody>
          <a:bodyPr/>
          <a:lstStyle/>
          <a:p>
            <a:fld id="{5DB5036F-1FF2-46C4-8D2B-59C7E3B91952}" type="slidenum">
              <a:rPr lang="en-US" smtClean="0"/>
              <a:pPr/>
              <a:t>66</a:t>
            </a:fld>
            <a:endParaRPr lang="en-US"/>
          </a:p>
        </p:txBody>
      </p:sp>
      <p:sp>
        <p:nvSpPr>
          <p:cNvPr id="3" name="Footer Placeholder 2"/>
          <p:cNvSpPr>
            <a:spLocks noGrp="1"/>
          </p:cNvSpPr>
          <p:nvPr>
            <p:ph type="ftr" sz="quarter" idx="11"/>
          </p:nvPr>
        </p:nvSpPr>
        <p:spPr/>
        <p:txBody>
          <a:bodyPr/>
          <a:lstStyle/>
          <a:p>
            <a:r>
              <a:rPr lang="en-US" smtClean="0"/>
              <a:t>Transformer - Loc Nguyen</a:t>
            </a:r>
            <a:endParaRPr lang="en-US"/>
          </a:p>
        </p:txBody>
      </p:sp>
      <p:sp>
        <p:nvSpPr>
          <p:cNvPr id="5" name="Date Placeholder 4"/>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132660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600" dirty="0"/>
                  <a:t>The </a:t>
                </a:r>
                <a:r>
                  <a:rPr lang="en-US" sz="2600" i="1" dirty="0" err="1"/>
                  <a:t>t</a:t>
                </a:r>
                <a:r>
                  <a:rPr lang="en-US" sz="2600" baseline="30000" dirty="0" err="1"/>
                  <a:t>th</a:t>
                </a:r>
                <a:r>
                  <a:rPr lang="en-US" sz="2600" dirty="0"/>
                  <a:t> element/word in sequence/sentence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is represented by the </a:t>
                </a:r>
                <a:r>
                  <a:rPr lang="en-US" sz="2600" i="1" dirty="0" err="1"/>
                  <a:t>t</a:t>
                </a:r>
                <a:r>
                  <a:rPr lang="en-US" sz="2600" baseline="30000" dirty="0" err="1"/>
                  <a:t>th</a:t>
                </a:r>
                <a:r>
                  <a:rPr lang="en-US" sz="2600" dirty="0"/>
                  <a:t> state (</a:t>
                </a:r>
                <a:r>
                  <a:rPr lang="en-US" sz="2600" b="1" i="1" dirty="0" err="1"/>
                  <a:t>x</a:t>
                </a:r>
                <a:r>
                  <a:rPr lang="en-US" sz="2600" i="1" baseline="-25000" dirty="0" err="1"/>
                  <a:t>t</a:t>
                </a:r>
                <a:r>
                  <a:rPr lang="en-US" sz="2600" dirty="0"/>
                  <a:t>, </a:t>
                </a:r>
                <a:r>
                  <a:rPr lang="en-US" sz="2600" b="1" i="1" dirty="0" err="1"/>
                  <a:t>h</a:t>
                </a:r>
                <a:r>
                  <a:rPr lang="en-US" sz="2600" i="1" baseline="-25000" dirty="0" err="1"/>
                  <a:t>t</a:t>
                </a:r>
                <a:r>
                  <a:rPr lang="en-US" sz="2600" dirty="0"/>
                  <a:t>, </a:t>
                </a:r>
                <a:r>
                  <a:rPr lang="en-US" sz="2600" b="1" i="1" dirty="0" err="1"/>
                  <a:t>o</a:t>
                </a:r>
                <a:r>
                  <a:rPr lang="en-US" sz="2600" i="1" baseline="-25000" dirty="0" err="1"/>
                  <a:t>t</a:t>
                </a:r>
                <a:r>
                  <a:rPr lang="en-US" sz="2600" dirty="0"/>
                  <a:t>) of RNN where </a:t>
                </a:r>
                <a:r>
                  <a:rPr lang="en-US" sz="2600" b="1" i="1" dirty="0" err="1"/>
                  <a:t>x</a:t>
                </a:r>
                <a:r>
                  <a:rPr lang="en-US" sz="2600" i="1" baseline="-25000" dirty="0" err="1"/>
                  <a:t>t</a:t>
                </a:r>
                <a:r>
                  <a:rPr lang="en-US" sz="2600" dirty="0"/>
                  <a:t> is the </a:t>
                </a:r>
                <a:r>
                  <a:rPr lang="en-US" sz="2600" i="1" dirty="0" err="1"/>
                  <a:t>t</a:t>
                </a:r>
                <a:r>
                  <a:rPr lang="en-US" sz="2600" baseline="30000" dirty="0" err="1"/>
                  <a:t>th</a:t>
                </a:r>
                <a:r>
                  <a:rPr lang="en-US" sz="2600" dirty="0"/>
                  <a:t> input word and </a:t>
                </a:r>
                <a:r>
                  <a:rPr lang="en-US" sz="2600" b="1" i="1" dirty="0" err="1"/>
                  <a:t>o</a:t>
                </a:r>
                <a:r>
                  <a:rPr lang="en-US" sz="2600" i="1" baseline="-25000" dirty="0" err="1"/>
                  <a:t>t</a:t>
                </a:r>
                <a:r>
                  <a:rPr lang="en-US" sz="2600" dirty="0"/>
                  <a:t> is the </a:t>
                </a:r>
                <a:r>
                  <a:rPr lang="en-US" sz="2600" i="1" dirty="0" err="1"/>
                  <a:t>t</a:t>
                </a:r>
                <a:r>
                  <a:rPr lang="en-US" sz="2600" baseline="30000" dirty="0" err="1"/>
                  <a:t>th</a:t>
                </a:r>
                <a:r>
                  <a:rPr lang="en-US" sz="2600" dirty="0"/>
                  <a:t> output word. If RNN models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then </a:t>
                </a:r>
                <a:r>
                  <a:rPr lang="en-US" sz="2600" i="1" dirty="0"/>
                  <a:t>T</a:t>
                </a:r>
                <a:r>
                  <a:rPr lang="en-US" sz="2600" dirty="0"/>
                  <a:t> = </a:t>
                </a:r>
                <a:r>
                  <a:rPr lang="en-US" sz="2600" i="1" dirty="0"/>
                  <a:t>m</a:t>
                </a:r>
                <a:r>
                  <a:rPr lang="en-US" sz="2600" dirty="0"/>
                  <a:t> and so, if RNN models </a:t>
                </a:r>
                <a:r>
                  <a:rPr lang="en-US" sz="2600" b="1" i="1" dirty="0"/>
                  <a:t>y</a:t>
                </a:r>
                <a:r>
                  <a:rPr lang="en-US" sz="2600" dirty="0"/>
                  <a:t> = (</a:t>
                </a:r>
                <a:r>
                  <a:rPr lang="en-US" sz="2600" b="1" i="1" dirty="0"/>
                  <a:t>y</a:t>
                </a:r>
                <a:r>
                  <a:rPr lang="en-US" sz="2600" baseline="-25000" dirty="0"/>
                  <a:t>1</a:t>
                </a:r>
                <a:r>
                  <a:rPr lang="en-US" sz="2600" dirty="0"/>
                  <a:t>, </a:t>
                </a:r>
                <a:r>
                  <a:rPr lang="en-US" sz="2600" b="1" i="1" dirty="0"/>
                  <a:t>y</a:t>
                </a:r>
                <a:r>
                  <a:rPr lang="en-US" sz="2600" baseline="-25000" dirty="0"/>
                  <a:t>2</a:t>
                </a:r>
                <a:r>
                  <a:rPr lang="en-US" sz="2600" dirty="0"/>
                  <a:t>,…, </a:t>
                </a:r>
                <a:r>
                  <a:rPr lang="en-US" sz="2600" b="1" i="1" dirty="0" err="1"/>
                  <a:t>y</a:t>
                </a:r>
                <a:r>
                  <a:rPr lang="en-US" sz="2600" i="1" baseline="-25000" dirty="0" err="1"/>
                  <a:t>n</a:t>
                </a:r>
                <a:r>
                  <a:rPr lang="en-US" sz="2600" dirty="0"/>
                  <a:t>)</a:t>
                </a:r>
                <a:r>
                  <a:rPr lang="en-US" sz="2600" i="1" baseline="30000" dirty="0"/>
                  <a:t>T</a:t>
                </a:r>
                <a:r>
                  <a:rPr lang="en-US" sz="2600" dirty="0"/>
                  <a:t>, then </a:t>
                </a:r>
                <a:r>
                  <a:rPr lang="en-US" sz="2600" i="1" dirty="0"/>
                  <a:t>T</a:t>
                </a:r>
                <a:r>
                  <a:rPr lang="en-US" sz="2600" dirty="0"/>
                  <a:t> = </a:t>
                </a:r>
                <a:r>
                  <a:rPr lang="en-US" sz="2600" i="1" dirty="0"/>
                  <a:t>n</a:t>
                </a:r>
                <a:r>
                  <a:rPr lang="en-US" sz="2600" dirty="0"/>
                  <a:t>. By a convention, word and sentence are mentioned as token and sequence, respectively. Moreover, </a:t>
                </a:r>
                <a:r>
                  <a:rPr lang="en-US" sz="2600" b="1" i="1" dirty="0"/>
                  <a:t>x</a:t>
                </a:r>
                <a:r>
                  <a:rPr lang="en-US" sz="2600" dirty="0"/>
                  <a:t> is called source sequence and </a:t>
                </a:r>
                <a:r>
                  <a:rPr lang="en-US" sz="2600" b="1" i="1" dirty="0"/>
                  <a:t>y</a:t>
                </a:r>
                <a:r>
                  <a:rPr lang="en-US" sz="2600" dirty="0"/>
                  <a:t> is called target sequence or generated sequence. Mathematical equation to update RNN is specified as follows (Wikipedia, Recurrent neural network, 2005):</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a:latin typeface="Cambria Math" panose="02040503050406030204" pitchFamily="18" charset="0"/>
                            </a:rPr>
                          </m:ctrlPr>
                        </m:mPr>
                        <m:mr>
                          <m:e>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m:rPr>
                                <m:aln/>
                              </m:rP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𝒉</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𝑼</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𝒉</m:t>
                                    </m:r>
                                  </m:sub>
                                </m:sSub>
                              </m:e>
                            </m:d>
                          </m:e>
                        </m:mr>
                        <m:mr>
                          <m:e>
                            <m:sSub>
                              <m:sSubPr>
                                <m:ctrlPr>
                                  <a:rPr lang="en-US" sz="2600" i="1">
                                    <a:latin typeface="Cambria Math" panose="02040503050406030204" pitchFamily="18" charset="0"/>
                                  </a:rPr>
                                </m:ctrlPr>
                              </m:sSubPr>
                              <m:e>
                                <m:r>
                                  <a:rPr lang="en-US" sz="2600" b="1" i="1">
                                    <a:latin typeface="Cambria Math" panose="02040503050406030204" pitchFamily="18" charset="0"/>
                                  </a:rPr>
                                  <m:t>𝒐</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𝒐</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𝒐</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𝒐</m:t>
                                    </m:r>
                                  </m:sub>
                                </m:sSub>
                              </m:e>
                            </m:d>
                          </m:e>
                        </m:mr>
                      </m:m>
                    </m:oMath>
                  </m:oMathPara>
                </a14:m>
                <a:endParaRPr lang="en-US" sz="2600" dirty="0"/>
              </a:p>
              <a:p>
                <a:pPr marL="0" indent="0">
                  <a:buNone/>
                </a:pPr>
                <a:r>
                  <a:rPr lang="en-US" sz="2600" dirty="0"/>
                  <a:t>Where </a:t>
                </a:r>
                <a:r>
                  <a:rPr lang="en-US" sz="2600" b="1" i="1" dirty="0" err="1"/>
                  <a:t>W</a:t>
                </a:r>
                <a:r>
                  <a:rPr lang="en-US" sz="2600" b="1" i="1" baseline="-25000" dirty="0" err="1"/>
                  <a:t>h</a:t>
                </a:r>
                <a:r>
                  <a:rPr lang="en-US" sz="2600" dirty="0"/>
                  <a:t>, </a:t>
                </a:r>
                <a:r>
                  <a:rPr lang="en-US" sz="2600" b="1" i="1" dirty="0"/>
                  <a:t>U</a:t>
                </a:r>
                <a:r>
                  <a:rPr lang="en-US" sz="2600" b="1" i="1" baseline="-25000" dirty="0"/>
                  <a:t>h</a:t>
                </a:r>
                <a:r>
                  <a:rPr lang="en-US" sz="2600" dirty="0"/>
                  <a:t>, and</a:t>
                </a:r>
                <a:r>
                  <a:rPr lang="en-US" sz="2600" b="1" i="1" dirty="0"/>
                  <a:t> W</a:t>
                </a:r>
                <a:r>
                  <a:rPr lang="en-US" sz="2600" b="1" i="1" baseline="-25000" dirty="0"/>
                  <a:t>o</a:t>
                </a:r>
                <a:r>
                  <a:rPr lang="en-US" sz="2600" dirty="0"/>
                  <a:t> are weight matrices of current hidden neuron </a:t>
                </a:r>
                <a:r>
                  <a:rPr lang="en-US" sz="2600" b="1" i="1" dirty="0" err="1"/>
                  <a:t>h</a:t>
                </a:r>
                <a:r>
                  <a:rPr lang="en-US" sz="2600" i="1" baseline="-25000" dirty="0" err="1"/>
                  <a:t>t</a:t>
                </a:r>
                <a:r>
                  <a:rPr lang="en-US" sz="2600" dirty="0"/>
                  <a:t>, previous hidden neuron </a:t>
                </a:r>
                <a:r>
                  <a:rPr lang="en-US" sz="2600" b="1" i="1" dirty="0" err="1"/>
                  <a:t>h</a:t>
                </a:r>
                <a:r>
                  <a:rPr lang="en-US" sz="2600" i="1" baseline="-25000" dirty="0" err="1"/>
                  <a:t>t</a:t>
                </a:r>
                <a:r>
                  <a:rPr lang="en-US" sz="2600" baseline="-25000" dirty="0"/>
                  <a:t>–1</a:t>
                </a:r>
                <a:r>
                  <a:rPr lang="en-US" sz="2600" dirty="0"/>
                  <a:t>, and current output neuron </a:t>
                </a:r>
                <a:r>
                  <a:rPr lang="en-US" sz="2600" b="1" i="1" dirty="0" err="1"/>
                  <a:t>o</a:t>
                </a:r>
                <a:r>
                  <a:rPr lang="en-US" sz="2600" i="1" baseline="-25000" dirty="0" err="1"/>
                  <a:t>t</a:t>
                </a:r>
                <a:r>
                  <a:rPr lang="en-US" sz="2600" dirty="0"/>
                  <a:t>, respectively whereas </a:t>
                </a:r>
                <a:r>
                  <a:rPr lang="en-US" sz="2600" b="1" i="1" dirty="0" err="1"/>
                  <a:t>b</a:t>
                </a:r>
                <a:r>
                  <a:rPr lang="en-US" sz="2600" b="1" i="1" baseline="-25000" dirty="0" err="1"/>
                  <a:t>h</a:t>
                </a:r>
                <a:r>
                  <a:rPr lang="en-US" sz="2600" dirty="0"/>
                  <a:t> and </a:t>
                </a:r>
                <a:r>
                  <a:rPr lang="en-US" sz="2600" b="1" i="1" dirty="0" err="1"/>
                  <a:t>b</a:t>
                </a:r>
                <a:r>
                  <a:rPr lang="en-US" sz="2600" b="1" i="1" baseline="-25000" dirty="0" err="1"/>
                  <a:t>o</a:t>
                </a:r>
                <a:r>
                  <a:rPr lang="en-US" sz="2600" dirty="0"/>
                  <a:t> are bias vectors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Moreover, </a:t>
                </a:r>
                <a:r>
                  <a:rPr lang="en-US" sz="2600" i="1" dirty="0" err="1"/>
                  <a:t>σ</a:t>
                </a:r>
                <a:r>
                  <a:rPr lang="en-US" sz="2600" b="1" i="1" baseline="-25000" dirty="0" err="1"/>
                  <a:t>h</a:t>
                </a:r>
                <a:r>
                  <a:rPr lang="en-US" sz="2600" dirty="0"/>
                  <a:t>(.) and </a:t>
                </a:r>
                <a:r>
                  <a:rPr lang="en-US" sz="2600" i="1" dirty="0" err="1"/>
                  <a:t>σ</a:t>
                </a:r>
                <a:r>
                  <a:rPr lang="en-US" sz="2600" b="1" i="1" baseline="-25000" dirty="0" err="1"/>
                  <a:t>o</a:t>
                </a:r>
                <a:r>
                  <a:rPr lang="en-US" sz="2600" dirty="0"/>
                  <a:t>(.) are activation functions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which are vector-by-vector functions.</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911" t="-1060" r="-911"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2269140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lnSpc>
                    <a:spcPct val="120000"/>
                  </a:lnSpc>
                  <a:buNone/>
                </a:pPr>
                <a:r>
                  <a:rPr lang="en-US" sz="1900" dirty="0"/>
                  <a:t>RNN copes with the problem of vanishing gradient when learning a long RNN of many states and so, long short-term memory (LSTM) is proposed to restrict the problem of vanishing gradient. State in RNN becomes cell in LSTM and so, given </a:t>
                </a:r>
                <a:r>
                  <a:rPr lang="en-US" sz="1900" i="1" dirty="0"/>
                  <a:t>T</a:t>
                </a:r>
                <a:r>
                  <a:rPr lang="en-US" sz="1900" dirty="0"/>
                  <a:t> time points </a:t>
                </a:r>
                <a:r>
                  <a:rPr lang="en-US" sz="1900" i="1" dirty="0"/>
                  <a:t>t</a:t>
                </a:r>
                <a:r>
                  <a:rPr lang="en-US" sz="1900" dirty="0"/>
                  <a:t> = 1, 2,…, </a:t>
                </a:r>
                <a:r>
                  <a:rPr lang="en-US" sz="1900" i="1" dirty="0"/>
                  <a:t>T</a:t>
                </a:r>
                <a:r>
                  <a:rPr lang="en-US" sz="1900" dirty="0"/>
                  <a:t>, let the pair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denote LSTM cell at current time point </a:t>
                </a:r>
                <a:r>
                  <a:rPr lang="en-US" sz="1900" i="1" dirty="0"/>
                  <a:t>t</a:t>
                </a:r>
                <a:r>
                  <a:rPr lang="en-US" sz="1900" dirty="0"/>
                  <a:t> where </a:t>
                </a:r>
                <a:r>
                  <a:rPr lang="en-US" sz="1900" b="1" i="1" dirty="0" err="1"/>
                  <a:t>c</a:t>
                </a:r>
                <a:r>
                  <a:rPr lang="en-US" sz="1900" i="1" baseline="-25000" dirty="0" err="1"/>
                  <a:t>t</a:t>
                </a:r>
                <a:r>
                  <a:rPr lang="en-US" sz="1900" dirty="0"/>
                  <a:t> represents real information stored in memory and </a:t>
                </a:r>
                <a:r>
                  <a:rPr lang="en-US" sz="1900" b="1" i="1" dirty="0" err="1"/>
                  <a:t>h</a:t>
                </a:r>
                <a:r>
                  <a:rPr lang="en-US" sz="1900" i="1" baseline="-25000" dirty="0" err="1"/>
                  <a:t>t</a:t>
                </a:r>
                <a:r>
                  <a:rPr lang="en-US" sz="1900" dirty="0"/>
                  <a:t> represents clear-cut information that propagates through next time points. A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has four gates such as forget gate </a:t>
                </a:r>
                <a:r>
                  <a:rPr lang="en-US" sz="1900" b="1" i="1" dirty="0" err="1"/>
                  <a:t>f</a:t>
                </a:r>
                <a:r>
                  <a:rPr lang="en-US" sz="1900" i="1" baseline="-25000" dirty="0" err="1"/>
                  <a:t>t</a:t>
                </a:r>
                <a:r>
                  <a:rPr lang="en-US" sz="1900" dirty="0"/>
                  <a:t>, input gate </a:t>
                </a:r>
                <a:r>
                  <a:rPr lang="en-US" sz="1900" b="1" i="1" dirty="0"/>
                  <a:t>i</a:t>
                </a:r>
                <a:r>
                  <a:rPr lang="en-US" sz="1900" i="1" baseline="-25000" dirty="0"/>
                  <a:t>t</a:t>
                </a:r>
                <a:r>
                  <a:rPr lang="en-US" sz="1900" dirty="0"/>
                  <a:t>, output gate </a:t>
                </a:r>
                <a:r>
                  <a:rPr lang="en-US" sz="1900" b="1" i="1" dirty="0" err="1"/>
                  <a:t>o</a:t>
                </a:r>
                <a:r>
                  <a:rPr lang="en-US" sz="1900" i="1" baseline="-25000" dirty="0" err="1"/>
                  <a:t>t</a:t>
                </a:r>
                <a:r>
                  <a:rPr lang="en-US" sz="1900" dirty="0"/>
                  <a:t>, and cell gate </a:t>
                </a:r>
                <a:r>
                  <a:rPr lang="en-US" sz="1900" b="1" i="1" dirty="0" err="1"/>
                  <a:t>g</a:t>
                </a:r>
                <a:r>
                  <a:rPr lang="en-US" sz="1900" i="1" baseline="-25000" dirty="0" err="1"/>
                  <a:t>t</a:t>
                </a:r>
                <a:r>
                  <a:rPr lang="en-US" sz="1900" dirty="0" err="1"/>
                  <a:t>.</a:t>
                </a:r>
                <a:r>
                  <a:rPr lang="en-US" sz="1900" dirty="0"/>
                  <a:t> At every time point </a:t>
                </a:r>
                <a:r>
                  <a:rPr lang="en-US" sz="1900" i="1" dirty="0"/>
                  <a:t>t</a:t>
                </a:r>
                <a:r>
                  <a:rPr lang="en-US" sz="1900" dirty="0"/>
                  <a:t> or every iteration </a:t>
                </a:r>
                <a:r>
                  <a:rPr lang="en-US" sz="1900" i="1" dirty="0"/>
                  <a:t>t</a:t>
                </a:r>
                <a:r>
                  <a:rPr lang="en-US" sz="1900" dirty="0"/>
                  <a:t>,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updates its information based on these gates as follows</a:t>
                </a:r>
                <a:r>
                  <a:rPr lang="en-US" sz="1900" dirty="0" smtClean="0"/>
                  <a:t>:</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𝒇</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𝒇</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𝒊</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𝒊</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𝒐</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𝒐</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𝒈</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𝒈</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sub>
                      </m:sSub>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𝒉</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e>
                      </m:d>
                    </m:oMath>
                  </m:oMathPara>
                </a14:m>
                <a:endParaRPr lang="en-US" sz="1900" dirty="0" smtClean="0"/>
              </a:p>
              <a:p>
                <a:pPr marL="0" indent="0">
                  <a:lnSpc>
                    <a:spcPct val="120000"/>
                  </a:lnSpc>
                  <a:buNone/>
                </a:pPr>
                <a:r>
                  <a:rPr lang="en-US" sz="1900" dirty="0" smtClean="0"/>
                  <a:t>Note</a:t>
                </a:r>
                <a:r>
                  <a:rPr lang="en-US" sz="1900" dirty="0"/>
                  <a:t>, </a:t>
                </a:r>
                <a:r>
                  <a:rPr lang="en-US" sz="1900" b="1" i="1" dirty="0"/>
                  <a:t>W</a:t>
                </a:r>
                <a:r>
                  <a:rPr lang="en-US" sz="1900" b="1" baseline="-25000" dirty="0"/>
                  <a:t>(.)</a:t>
                </a:r>
                <a:r>
                  <a:rPr lang="en-US" sz="1900" dirty="0"/>
                  <a:t> and </a:t>
                </a:r>
                <a:r>
                  <a:rPr lang="en-US" sz="1900" b="1" i="1" dirty="0"/>
                  <a:t>U</a:t>
                </a:r>
                <a:r>
                  <a:rPr lang="en-US" sz="1900" b="1" baseline="-25000" dirty="0"/>
                  <a:t>(.)</a:t>
                </a:r>
                <a:r>
                  <a:rPr lang="en-US" sz="1900" dirty="0"/>
                  <a:t> are weight matrices whereas </a:t>
                </a:r>
                <a:r>
                  <a:rPr lang="en-US" sz="1900" b="1" i="1" dirty="0"/>
                  <a:t>b</a:t>
                </a:r>
                <a:r>
                  <a:rPr lang="en-US" sz="1900" baseline="-25000" dirty="0"/>
                  <a:t>(.)</a:t>
                </a:r>
                <a:r>
                  <a:rPr lang="en-US" sz="1900" dirty="0"/>
                  <a:t> are bias vectors, which are parameters. Because core information of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including </a:t>
                </a:r>
                <a:r>
                  <a:rPr lang="en-US" sz="1900" b="1" i="1" dirty="0" err="1"/>
                  <a:t>c</a:t>
                </a:r>
                <a:r>
                  <a:rPr lang="en-US" sz="1900" i="1" baseline="-25000" dirty="0" err="1"/>
                  <a:t>t</a:t>
                </a:r>
                <a:r>
                  <a:rPr lang="en-US" sz="1900" dirty="0"/>
                  <a:t> and </a:t>
                </a:r>
                <a:r>
                  <a:rPr lang="en-US" sz="1900" b="1" i="1" dirty="0" err="1"/>
                  <a:t>h</a:t>
                </a:r>
                <a:r>
                  <a:rPr lang="en-US" sz="1900" i="1" baseline="-25000" dirty="0" err="1"/>
                  <a:t>t</a:t>
                </a:r>
                <a:r>
                  <a:rPr lang="en-US" sz="1900" dirty="0"/>
                  <a:t> is calculated without any parameters, the problem of vanishing gradient can be alleviated when such gradient is calculated with regard to parameters such as weight matrices and bias 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r="-456"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1161033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400" dirty="0"/>
                  <a:t>In general, when a sequence is modeled by a RNN or a LSTM, it is possible to generate a new sequence after RNN or LSTM is trained by backpropagation algorithm associated with stochastic gradient descent (</a:t>
                </a:r>
                <a:r>
                  <a:rPr lang="en-US" sz="2400" i="1" dirty="0"/>
                  <a:t>SGD</a:t>
                </a:r>
                <a:r>
                  <a:rPr lang="en-US" sz="2400" dirty="0"/>
                  <a:t>) algorithm. In other words, RNN and LSTM are important generation models although transformer is the main subject in this report because STM is, essentially, a sequence generation model that generates a new sentence in target language from a sentence in source language when sentence in NLP is represented by sequence. Because RNN and LSTM have the same methodological ideology, RNN is mentioned rather than LSTM because RNN is simpler one but they can be applied by exchangeable manner. For instance, given simplest case that source sequence </a:t>
                </a:r>
                <a:r>
                  <a:rPr lang="en-US" sz="2400" b="1" i="1" dirty="0"/>
                  <a:t>X</a:t>
                </a:r>
                <a:r>
                  <a:rPr lang="en-US" sz="2400" dirty="0"/>
                  <a:t> = (</a:t>
                </a:r>
                <a:r>
                  <a:rPr lang="en-US" sz="2400" b="1" i="1" dirty="0"/>
                  <a:t>x</a:t>
                </a:r>
                <a:r>
                  <a:rPr lang="en-US" sz="2400" baseline="-25000" dirty="0"/>
                  <a:t>1</a:t>
                </a:r>
                <a:r>
                  <a:rPr lang="en-US" sz="2400" dirty="0"/>
                  <a:t>, </a:t>
                </a:r>
                <a:r>
                  <a:rPr lang="en-US" sz="2400" b="1" i="1" dirty="0"/>
                  <a:t>x</a:t>
                </a:r>
                <a:r>
                  <a:rPr lang="en-US" sz="2400" baseline="-25000" dirty="0"/>
                  <a:t>2</a:t>
                </a:r>
                <a:r>
                  <a:rPr lang="en-US" sz="2400" dirty="0"/>
                  <a:t>,…, </a:t>
                </a:r>
                <a:r>
                  <a:rPr lang="en-US" sz="2400" b="1" i="1" dirty="0" err="1"/>
                  <a:t>x</a:t>
                </a:r>
                <a:r>
                  <a:rPr lang="en-US" sz="2400" i="1" baseline="-25000" dirty="0" err="1"/>
                  <a:t>m</a:t>
                </a:r>
                <a:r>
                  <a:rPr lang="en-US" sz="2400" dirty="0"/>
                  <a:t>)</a:t>
                </a:r>
                <a:r>
                  <a:rPr lang="en-US" sz="2400" i="1" baseline="30000" dirty="0"/>
                  <a:t>T</a:t>
                </a:r>
                <a:r>
                  <a:rPr lang="en-US" sz="2400" dirty="0"/>
                  <a:t> and target sequence also called generated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have the same length </a:t>
                </a:r>
                <a:r>
                  <a:rPr lang="en-US" sz="2400" i="1" dirty="0"/>
                  <a:t>m</a:t>
                </a:r>
                <a:r>
                  <a:rPr lang="en-US" sz="2400" dirty="0"/>
                  <a:t> = </a:t>
                </a:r>
                <a:r>
                  <a:rPr lang="en-US" sz="2400" i="1" dirty="0"/>
                  <a:t>n</a:t>
                </a:r>
                <a:r>
                  <a:rPr lang="en-US" sz="24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1" i="1">
                                    <a:latin typeface="Cambria Math" panose="02040503050406030204" pitchFamily="18" charset="0"/>
                                  </a:rPr>
                                  <m:t>𝑿</m:t>
                                </m:r>
                              </m:e>
                              <m:e>
                                <m:r>
                                  <m:rPr>
                                    <m:sty m:val="p"/>
                                  </m:rPr>
                                  <a:rPr lang="en-US" sz="2400">
                                    <a:latin typeface="Cambria Math" panose="02040503050406030204" pitchFamily="18" charset="0"/>
                                  </a:rPr>
                                  <m:t>Θ</m:t>
                                </m:r>
                              </m:e>
                            </m:d>
                          </m:e>
                        </m:mr>
                      </m:m>
                    </m:oMath>
                  </m:oMathPara>
                </a14:m>
                <a:endParaRPr lang="en-US" sz="2400" dirty="0"/>
              </a:p>
              <a:p>
                <a:pPr marL="0" indent="0">
                  <a:buNone/>
                </a:pPr>
                <a:r>
                  <a:rPr lang="en-US" sz="2400" dirty="0"/>
                  <a:t>Generation model </a:t>
                </a:r>
                <a:r>
                  <a:rPr lang="en-US" sz="2400" i="1" dirty="0"/>
                  <a:t>f</a:t>
                </a:r>
                <a:r>
                  <a:rPr lang="en-US" sz="2400" dirty="0"/>
                  <a:t>(</a:t>
                </a:r>
                <a:r>
                  <a:rPr lang="en-US" sz="2400" b="1" i="1" dirty="0"/>
                  <a:t>x</a:t>
                </a:r>
                <a:r>
                  <a:rPr lang="en-US" sz="2400" dirty="0"/>
                  <a:t> | Θ) is implemented by a RNN of </a:t>
                </a:r>
                <a:r>
                  <a:rPr lang="en-US" sz="2400" i="1" dirty="0"/>
                  <a:t>n</a:t>
                </a:r>
                <a:r>
                  <a:rPr lang="en-US" sz="2400" dirty="0"/>
                  <a:t> states (</a:t>
                </a:r>
                <a:r>
                  <a:rPr lang="en-US" sz="2400" b="1" i="1" dirty="0" err="1"/>
                  <a:t>x</a:t>
                </a:r>
                <a:r>
                  <a:rPr lang="en-US" sz="2400" i="1" baseline="-25000" dirty="0" err="1"/>
                  <a:t>t</a:t>
                </a:r>
                <a:r>
                  <a:rPr lang="en-US" sz="2400" dirty="0"/>
                  <a:t>, </a:t>
                </a:r>
                <a:r>
                  <a:rPr lang="en-US" sz="2400" b="1" i="1" dirty="0" err="1"/>
                  <a:t>h</a:t>
                </a:r>
                <a:r>
                  <a:rPr lang="en-US" sz="2400" i="1" baseline="-25000" dirty="0" err="1"/>
                  <a:t>t</a:t>
                </a:r>
                <a:r>
                  <a:rPr lang="en-US" sz="2400" dirty="0"/>
                  <a:t>, </a:t>
                </a:r>
                <a:r>
                  <a:rPr lang="en-US" sz="2400" b="1" i="1" dirty="0" err="1"/>
                  <a:t>o</a:t>
                </a:r>
                <a:r>
                  <a:rPr lang="en-US" sz="2400" i="1" baseline="-25000" dirty="0" err="1"/>
                  <a:t>t</a:t>
                </a:r>
                <a:r>
                  <a:rPr lang="en-US" sz="2400" dirty="0"/>
                  <a:t>) so that </a:t>
                </a:r>
                <a:r>
                  <a:rPr lang="en-US" sz="2400" b="1" i="1" dirty="0" err="1"/>
                  <a:t>o</a:t>
                </a:r>
                <a:r>
                  <a:rPr lang="en-US" sz="2400" i="1" baseline="-25000" dirty="0" err="1"/>
                  <a:t>t</a:t>
                </a:r>
                <a:r>
                  <a:rPr lang="en-US" sz="2400" dirty="0"/>
                  <a:t> = </a:t>
                </a:r>
                <a:r>
                  <a:rPr lang="en-US" sz="2400" b="1" i="1" dirty="0" err="1"/>
                  <a:t>y</a:t>
                </a:r>
                <a:r>
                  <a:rPr lang="en-US" sz="2400" i="1" baseline="-25000" dirty="0" err="1"/>
                  <a:t>t</a:t>
                </a:r>
                <a:r>
                  <a:rPr lang="en-US" sz="2400" dirty="0"/>
                  <a:t> for all </a:t>
                </a:r>
                <a:r>
                  <a:rPr lang="en-US" sz="2400" i="1" dirty="0"/>
                  <a:t>t</a:t>
                </a:r>
                <a:r>
                  <a:rPr lang="en-US" sz="2400" dirty="0"/>
                  <a:t> from 1 to </a:t>
                </a:r>
                <a:r>
                  <a:rPr lang="en-US" sz="2400" i="1" dirty="0"/>
                  <a:t>n</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810" t="-942" r="-759" b="-45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2640321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2013</TotalTime>
  <Words>7814</Words>
  <Application>Microsoft Office PowerPoint</Application>
  <PresentationFormat>Widescreen</PresentationFormat>
  <Paragraphs>593</Paragraphs>
  <Slides>66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DengXian</vt:lpstr>
      <vt:lpstr>Arial</vt:lpstr>
      <vt:lpstr>Calibri</vt:lpstr>
      <vt:lpstr>Cambria Math</vt:lpstr>
      <vt:lpstr>Times New Roman</vt:lpstr>
      <vt:lpstr>Office Theme</vt:lpstr>
      <vt:lpstr>Tutorial on deep transformer</vt:lpstr>
      <vt:lpstr>Abstract</vt:lpstr>
      <vt:lpstr>Table of contents</vt:lpstr>
      <vt:lpstr>1. Introduction</vt:lpstr>
      <vt:lpstr>1. Introduction</vt:lpstr>
      <vt:lpstr>1. Introduction</vt:lpstr>
      <vt:lpstr>1. Introduction</vt:lpstr>
      <vt:lpstr>1. Introduction</vt:lpstr>
      <vt:lpstr>1. Introduction</vt:lpstr>
      <vt:lpstr>1. Introduction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5. Conclusions</vt:lpstr>
      <vt:lpstr>References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USER</cp:lastModifiedBy>
  <cp:revision>400</cp:revision>
  <dcterms:created xsi:type="dcterms:W3CDTF">2017-06-28T03:43:04Z</dcterms:created>
  <dcterms:modified xsi:type="dcterms:W3CDTF">2024-08-17T06:51:50Z</dcterms:modified>
</cp:coreProperties>
</file>